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Georgia" panose="02040502050405020303" pitchFamily="18" charset="0"/>
      <p:regular r:id="rId36"/>
      <p:bold r:id="rId37"/>
      <p:italic r:id="rId38"/>
      <p:boldItalic r:id="rId39"/>
    </p:embeddedFont>
    <p:embeddedFont>
      <p:font typeface="Lato" panose="020F0502020204030203" pitchFamily="34" charset="0"/>
      <p:regular r:id="rId40"/>
      <p:bold r:id="rId41"/>
      <p:italic r:id="rId42"/>
      <p:boldItalic r:id="rId43"/>
    </p:embeddedFont>
    <p:embeddedFont>
      <p:font typeface="Raleway" pitchFamily="2" charset="0"/>
      <p:regular r:id="rId44"/>
      <p:bold r:id="rId45"/>
      <p:italic r:id="rId46"/>
      <p:boldItalic r:id="rId47"/>
    </p:embeddedFont>
    <p:embeddedFont>
      <p:font typeface="Source Sans Pro" panose="020B0503030403020204" pitchFamily="34" charset="0"/>
      <p:regular r:id="rId48"/>
      <p:bold r:id="rId49"/>
      <p: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7ADF680-0A32-4ABB-B0DE-60A9B676A447}">
  <a:tblStyle styleId="{A7ADF680-0A32-4ABB-B0DE-60A9B676A44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1eb50c4305a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1eb50c4305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eb3a386f90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eb3a386f9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86165ce21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86165ce21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eb3bd8cc54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eb3bd8cc5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e8652d551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e8652d551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eb468ca5ce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eb468ca5ce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8615036b3a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8615036b3a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8615036b3a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8615036b3a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e8724eab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e8724eab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e8652d5510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e8652d551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e868ae215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e868ae215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8615036b3a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8615036b3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eb3bd8cc54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eb3bd8cc54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eb3a386f9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eb3a386f9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eb468ca5c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eb468ca5c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eb468ca5ce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eb468ca5c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eb468ca5ce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eb468ca5ce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eb468ca5ce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eb468ca5ce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eb3a386f90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1eb3a386f90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eb3bd8cc5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eb3bd8cc5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eb3bd8cc5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eb3bd8cc5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eb3a386f9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eb3a386f9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8615036b3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8615036b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eb468ca5ce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eb468ca5ce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eb468ca5c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eb468ca5c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eb468ca5ce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eb468ca5ce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28615036b3a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28615036b3a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1eb3a386f90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1eb3a386f90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eb3a386f90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eb3a386f90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eb3a386f90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eb3a386f90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eb54d244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eb54d244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8615036b3a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8615036b3a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e8652d551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e8652d551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hyperlink" Target="https://doi.org/10.1126/sciadv.add7131"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hyperlink" Target="https://doi.org/10.1126/sciadv.add7131"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2.jpg"/></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8" Type="http://schemas.openxmlformats.org/officeDocument/2006/relationships/hyperlink" Target="https://developers.google.com/machine-learning/gan/gan_structure?hl=es-419" TargetMode="External"/><Relationship Id="rId3" Type="http://schemas.openxmlformats.org/officeDocument/2006/relationships/hyperlink" Target="https://doi.org/10.1126/sciadv.add7131" TargetMode="External"/><Relationship Id="rId7" Type="http://schemas.openxmlformats.org/officeDocument/2006/relationships/hyperlink" Target="https://builtin.com/artificial-intelligence/transformer-neural-network" TargetMode="External"/><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hyperlink" Target="https://www.v7labs.com/blog/recurrent-neural-networks-guide" TargetMode="External"/><Relationship Id="rId5" Type="http://schemas.openxmlformats.org/officeDocument/2006/relationships/hyperlink" Target="https://www.analyticsvidhya.com/blog/2020/10/what-is-the-convolutional-neural-network-architecture/" TargetMode="External"/><Relationship Id="rId4" Type="http://schemas.openxmlformats.org/officeDocument/2006/relationships/hyperlink" Target="https://doi.org/10.1088/1572-9494/ac01e1"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p:nvPr/>
        </p:nvSpPr>
        <p:spPr>
          <a:xfrm>
            <a:off x="741600" y="873400"/>
            <a:ext cx="7660800" cy="81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700" b="1" dirty="0">
                <a:solidFill>
                  <a:srgbClr val="000000"/>
                </a:solidFill>
                <a:latin typeface="Georgia"/>
                <a:ea typeface="Georgia"/>
                <a:cs typeface="Georgia"/>
                <a:sym typeface="Georgia"/>
              </a:rPr>
              <a:t>REDES </a:t>
            </a:r>
            <a:r>
              <a:rPr lang="es" sz="2700" b="1" dirty="0">
                <a:solidFill>
                  <a:srgbClr val="000000"/>
                </a:solidFill>
                <a:latin typeface="Times New Roman"/>
                <a:ea typeface="Times New Roman"/>
                <a:cs typeface="Times New Roman"/>
                <a:sym typeface="Times New Roman"/>
              </a:rPr>
              <a:t>NEURONALES PARA LA MEDICIÓN DE ENTRELAZAMIENTO CUÁNTICO CON DATOS INCOMPLETOS.</a:t>
            </a:r>
            <a:endParaRPr sz="2700" b="1" dirty="0">
              <a:solidFill>
                <a:srgbClr val="000000"/>
              </a:solidFill>
              <a:latin typeface="Times New Roman"/>
              <a:ea typeface="Times New Roman"/>
              <a:cs typeface="Times New Roman"/>
              <a:sym typeface="Times New Roman"/>
            </a:endParaRPr>
          </a:p>
        </p:txBody>
      </p:sp>
      <p:sp>
        <p:nvSpPr>
          <p:cNvPr id="59" name="Google Shape;59;p13"/>
          <p:cNvSpPr txBox="1"/>
          <p:nvPr/>
        </p:nvSpPr>
        <p:spPr>
          <a:xfrm>
            <a:off x="1256500" y="3424125"/>
            <a:ext cx="1617900" cy="5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a:solidFill>
                  <a:srgbClr val="000000"/>
                </a:solidFill>
                <a:latin typeface="Georgia"/>
                <a:ea typeface="Georgia"/>
                <a:cs typeface="Georgia"/>
                <a:sym typeface="Georgia"/>
              </a:rPr>
              <a:t>Javier A. Murillo</a:t>
            </a:r>
            <a:endParaRPr sz="1500">
              <a:solidFill>
                <a:srgbClr val="000000"/>
              </a:solidFill>
              <a:latin typeface="Georgia"/>
              <a:ea typeface="Georgia"/>
              <a:cs typeface="Georgia"/>
              <a:sym typeface="Georgia"/>
            </a:endParaRPr>
          </a:p>
        </p:txBody>
      </p:sp>
      <p:sp>
        <p:nvSpPr>
          <p:cNvPr id="60" name="Google Shape;60;p13"/>
          <p:cNvSpPr txBox="1"/>
          <p:nvPr/>
        </p:nvSpPr>
        <p:spPr>
          <a:xfrm>
            <a:off x="3066500" y="3424125"/>
            <a:ext cx="1617900" cy="5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a:solidFill>
                  <a:srgbClr val="000000"/>
                </a:solidFill>
                <a:latin typeface="Georgia"/>
                <a:ea typeface="Georgia"/>
                <a:cs typeface="Georgia"/>
                <a:sym typeface="Georgia"/>
              </a:rPr>
              <a:t>David Vanegas</a:t>
            </a:r>
            <a:endParaRPr sz="1500">
              <a:solidFill>
                <a:srgbClr val="000000"/>
              </a:solidFill>
              <a:latin typeface="Georgia"/>
              <a:ea typeface="Georgia"/>
              <a:cs typeface="Georgia"/>
              <a:sym typeface="Georgia"/>
            </a:endParaRPr>
          </a:p>
        </p:txBody>
      </p:sp>
      <p:sp>
        <p:nvSpPr>
          <p:cNvPr id="61" name="Google Shape;61;p13"/>
          <p:cNvSpPr txBox="1"/>
          <p:nvPr/>
        </p:nvSpPr>
        <p:spPr>
          <a:xfrm>
            <a:off x="4651700" y="3424125"/>
            <a:ext cx="1617900" cy="5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a:solidFill>
                  <a:srgbClr val="000000"/>
                </a:solidFill>
                <a:latin typeface="Georgia"/>
                <a:ea typeface="Georgia"/>
                <a:cs typeface="Georgia"/>
                <a:sym typeface="Georgia"/>
              </a:rPr>
              <a:t>Edgar E. Navas</a:t>
            </a:r>
            <a:endParaRPr sz="1500">
              <a:solidFill>
                <a:srgbClr val="000000"/>
              </a:solidFill>
              <a:latin typeface="Georgia"/>
              <a:ea typeface="Georgia"/>
              <a:cs typeface="Georgia"/>
              <a:sym typeface="Georgia"/>
            </a:endParaRPr>
          </a:p>
        </p:txBody>
      </p:sp>
      <p:sp>
        <p:nvSpPr>
          <p:cNvPr id="62" name="Google Shape;62;p13"/>
          <p:cNvSpPr txBox="1"/>
          <p:nvPr/>
        </p:nvSpPr>
        <p:spPr>
          <a:xfrm>
            <a:off x="6269600" y="3424125"/>
            <a:ext cx="1617900" cy="5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a:solidFill>
                  <a:srgbClr val="000000"/>
                </a:solidFill>
                <a:latin typeface="Georgia"/>
                <a:ea typeface="Georgia"/>
                <a:cs typeface="Georgia"/>
                <a:sym typeface="Georgia"/>
              </a:rPr>
              <a:t>Joar E. Buitrago </a:t>
            </a:r>
            <a:endParaRPr sz="1500">
              <a:solidFill>
                <a:srgbClr val="000000"/>
              </a:solidFill>
              <a:latin typeface="Georgia"/>
              <a:ea typeface="Georgia"/>
              <a:cs typeface="Georgia"/>
              <a:sym typeface="Georgia"/>
            </a:endParaRPr>
          </a:p>
        </p:txBody>
      </p:sp>
      <p:sp>
        <p:nvSpPr>
          <p:cNvPr id="63" name="Google Shape;63;p13"/>
          <p:cNvSpPr txBox="1"/>
          <p:nvPr/>
        </p:nvSpPr>
        <p:spPr>
          <a:xfrm>
            <a:off x="2562450" y="4004275"/>
            <a:ext cx="4019100" cy="60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000000"/>
                </a:solidFill>
                <a:latin typeface="Times New Roman"/>
                <a:ea typeface="Times New Roman"/>
                <a:cs typeface="Times New Roman"/>
                <a:sym typeface="Times New Roman"/>
              </a:rPr>
              <a:t>Departamento de Física </a:t>
            </a:r>
            <a:endParaRPr>
              <a:solidFill>
                <a:srgbClr val="000000"/>
              </a:solidFill>
              <a:latin typeface="Times New Roman"/>
              <a:ea typeface="Times New Roman"/>
              <a:cs typeface="Times New Roman"/>
              <a:sym typeface="Times New Roman"/>
            </a:endParaRPr>
          </a:p>
          <a:p>
            <a:pPr marL="0" lvl="0" indent="0" algn="ctr" rtl="0">
              <a:spcBef>
                <a:spcPts val="0"/>
              </a:spcBef>
              <a:spcAft>
                <a:spcPts val="0"/>
              </a:spcAft>
              <a:buNone/>
            </a:pPr>
            <a:r>
              <a:rPr lang="es">
                <a:solidFill>
                  <a:srgbClr val="000000"/>
                </a:solidFill>
                <a:latin typeface="Times New Roman"/>
                <a:ea typeface="Times New Roman"/>
                <a:cs typeface="Times New Roman"/>
                <a:sym typeface="Times New Roman"/>
              </a:rPr>
              <a:t>Universidad Nacional de Colombia</a:t>
            </a:r>
            <a:endParaRPr>
              <a:solidFill>
                <a:srgbClr val="000000"/>
              </a:solidFill>
              <a:latin typeface="Times New Roman"/>
              <a:ea typeface="Times New Roman"/>
              <a:cs typeface="Times New Roman"/>
              <a:sym typeface="Times New Roman"/>
            </a:endParaRPr>
          </a:p>
          <a:p>
            <a:pPr marL="0" lvl="0" indent="0" algn="ctr" rtl="0">
              <a:spcBef>
                <a:spcPts val="0"/>
              </a:spcBef>
              <a:spcAft>
                <a:spcPts val="0"/>
              </a:spcAft>
              <a:buNone/>
            </a:pPr>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Clr>
                <a:schemeClr val="dk2"/>
              </a:buClr>
              <a:buSzPts val="990"/>
              <a:buFont typeface="Arial"/>
              <a:buNone/>
            </a:pPr>
            <a:r>
              <a:rPr lang="es" sz="2250">
                <a:solidFill>
                  <a:schemeClr val="accent1"/>
                </a:solidFill>
                <a:latin typeface="Times New Roman"/>
                <a:ea typeface="Times New Roman"/>
                <a:cs typeface="Times New Roman"/>
                <a:sym typeface="Times New Roman"/>
              </a:rPr>
              <a:t>¿Qué datos se necesitan?</a:t>
            </a:r>
            <a:endParaRPr sz="2250">
              <a:solidFill>
                <a:schemeClr val="accent1"/>
              </a:solidFill>
              <a:latin typeface="Times New Roman"/>
              <a:ea typeface="Times New Roman"/>
              <a:cs typeface="Times New Roman"/>
              <a:sym typeface="Times New Roman"/>
            </a:endParaRPr>
          </a:p>
        </p:txBody>
      </p:sp>
      <p:sp>
        <p:nvSpPr>
          <p:cNvPr id="116" name="Google Shape;116;p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dirty="0">
                <a:solidFill>
                  <a:schemeClr val="accent1"/>
                </a:solidFill>
                <a:latin typeface="Times New Roman"/>
                <a:ea typeface="Times New Roman"/>
                <a:cs typeface="Times New Roman"/>
                <a:sym typeface="Times New Roman"/>
              </a:rPr>
              <a:t>Se pretende generar 3 tipos de estados cuánticos:</a:t>
            </a:r>
            <a:endParaRPr dirty="0">
              <a:solidFill>
                <a:schemeClr val="accent1"/>
              </a:solidFill>
              <a:latin typeface="Times New Roman"/>
              <a:ea typeface="Times New Roman"/>
              <a:cs typeface="Times New Roman"/>
              <a:sym typeface="Times New Roman"/>
            </a:endParaRPr>
          </a:p>
          <a:p>
            <a:pPr marL="0" lvl="0" indent="0" algn="l" rtl="0">
              <a:spcBef>
                <a:spcPts val="1200"/>
              </a:spcBef>
              <a:spcAft>
                <a:spcPts val="0"/>
              </a:spcAft>
              <a:buNone/>
            </a:pPr>
            <a:r>
              <a:rPr lang="es" b="1" dirty="0">
                <a:solidFill>
                  <a:schemeClr val="accent1"/>
                </a:solidFill>
                <a:latin typeface="Times New Roman"/>
                <a:ea typeface="Times New Roman"/>
                <a:cs typeface="Times New Roman"/>
                <a:sym typeface="Times New Roman"/>
              </a:rPr>
              <a:t>Para el entrenamiento y las pruebas iniciales:</a:t>
            </a:r>
            <a:endParaRPr b="1" dirty="0">
              <a:solidFill>
                <a:schemeClr val="accent1"/>
              </a:solidFill>
              <a:latin typeface="Times New Roman"/>
              <a:ea typeface="Times New Roman"/>
              <a:cs typeface="Times New Roman"/>
              <a:sym typeface="Times New Roman"/>
            </a:endParaRPr>
          </a:p>
          <a:p>
            <a:pPr marL="457200" lvl="0" indent="-317500" algn="l" rtl="0">
              <a:spcBef>
                <a:spcPts val="1200"/>
              </a:spcBef>
              <a:spcAft>
                <a:spcPts val="0"/>
              </a:spcAft>
              <a:buClr>
                <a:schemeClr val="accent1"/>
              </a:buClr>
              <a:buSzPts val="1400"/>
              <a:buFont typeface="Times New Roman"/>
              <a:buChar char="●"/>
            </a:pPr>
            <a:r>
              <a:rPr lang="es" dirty="0">
                <a:solidFill>
                  <a:schemeClr val="accent1"/>
                </a:solidFill>
                <a:latin typeface="Times New Roman"/>
                <a:ea typeface="Times New Roman"/>
                <a:cs typeface="Times New Roman"/>
                <a:sym typeface="Times New Roman"/>
              </a:rPr>
              <a:t>Estados aleatorios de Haar</a:t>
            </a:r>
            <a:endParaRPr dirty="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Font typeface="Times New Roman"/>
              <a:buChar char="●"/>
            </a:pPr>
            <a:r>
              <a:rPr lang="es" dirty="0">
                <a:solidFill>
                  <a:schemeClr val="accent1"/>
                </a:solidFill>
                <a:latin typeface="Times New Roman"/>
                <a:ea typeface="Times New Roman"/>
                <a:cs typeface="Times New Roman"/>
                <a:sym typeface="Times New Roman"/>
              </a:rPr>
              <a:t>Estados puros de Haar</a:t>
            </a:r>
            <a:endParaRPr dirty="0">
              <a:solidFill>
                <a:schemeClr val="accent1"/>
              </a:solidFill>
              <a:latin typeface="Times New Roman"/>
              <a:ea typeface="Times New Roman"/>
              <a:cs typeface="Times New Roman"/>
              <a:sym typeface="Times New Roman"/>
            </a:endParaRPr>
          </a:p>
          <a:p>
            <a:pPr marL="0" lvl="0" indent="0" algn="l" rtl="0">
              <a:spcBef>
                <a:spcPts val="1200"/>
              </a:spcBef>
              <a:spcAft>
                <a:spcPts val="0"/>
              </a:spcAft>
              <a:buNone/>
            </a:pPr>
            <a:r>
              <a:rPr lang="es" b="1" dirty="0">
                <a:solidFill>
                  <a:schemeClr val="accent1"/>
                </a:solidFill>
                <a:latin typeface="Times New Roman"/>
                <a:ea typeface="Times New Roman"/>
                <a:cs typeface="Times New Roman"/>
                <a:sym typeface="Times New Roman"/>
              </a:rPr>
              <a:t>Para la prueba final:</a:t>
            </a:r>
            <a:endParaRPr b="1" dirty="0">
              <a:solidFill>
                <a:schemeClr val="accent1"/>
              </a:solidFill>
              <a:latin typeface="Times New Roman"/>
              <a:ea typeface="Times New Roman"/>
              <a:cs typeface="Times New Roman"/>
              <a:sym typeface="Times New Roman"/>
            </a:endParaRPr>
          </a:p>
          <a:p>
            <a:pPr marL="457200" lvl="0" indent="-317500" algn="l" rtl="0">
              <a:spcBef>
                <a:spcPts val="1200"/>
              </a:spcBef>
              <a:spcAft>
                <a:spcPts val="0"/>
              </a:spcAft>
              <a:buClr>
                <a:schemeClr val="accent1"/>
              </a:buClr>
              <a:buSzPts val="1400"/>
              <a:buFont typeface="Times New Roman"/>
              <a:buChar char="●"/>
            </a:pPr>
            <a:r>
              <a:rPr lang="es" dirty="0">
                <a:solidFill>
                  <a:schemeClr val="accent1"/>
                </a:solidFill>
                <a:latin typeface="Times New Roman"/>
                <a:ea typeface="Times New Roman"/>
                <a:cs typeface="Times New Roman"/>
                <a:sym typeface="Times New Roman"/>
              </a:rPr>
              <a:t>Estados de Werner</a:t>
            </a:r>
            <a:endParaRPr dirty="0">
              <a:solidFill>
                <a:schemeClr val="accent1"/>
              </a:solidFill>
              <a:latin typeface="Times New Roman"/>
              <a:ea typeface="Times New Roman"/>
              <a:cs typeface="Times New Roman"/>
              <a:sym typeface="Times New Roman"/>
            </a:endParaRPr>
          </a:p>
        </p:txBody>
      </p:sp>
      <p:pic>
        <p:nvPicPr>
          <p:cNvPr id="117" name="Google Shape;117;p22" descr="{&quot;id&quot;:&quot;1&quot;,&quot;backgroundColor&quot;:&quot;#FFFFFF&quot;,&quot;aid&quot;:null,&quot;font&quot;:{&quot;family&quot;:&quot;Lato&quot;,&quot;size&quot;:32.5,&quot;color&quot;:&quot;#000000&quot;},&quot;type&quot;:&quot;$&quot;,&quot;code&quot;:&quot;$\\rho\\,=\\,\\frac{\\left(1+U^{\\dagger}\\right)GG^{\\dagger}\\left(1+U\\right)}{\\text{Tr}\\left\\{\\left(1+U^{\\dagger}\\right)GG^{\\dagger}\\left(1+U\\right)\\right\\}}$&quot;,&quot;ts&quot;:1696352776722,&quot;cs&quot;:&quot;5woCnh+Jp4yiySFh9tKrhA==&quot;,&quot;size&quot;:{&quot;width&quot;:430.17443202099736,&quot;height&quot;:79.33857191601051}}"/>
          <p:cNvPicPr preferRelativeResize="0"/>
          <p:nvPr/>
        </p:nvPicPr>
        <p:blipFill>
          <a:blip r:embed="rId3">
            <a:alphaModFix/>
          </a:blip>
          <a:stretch>
            <a:fillRect/>
          </a:stretch>
        </p:blipFill>
        <p:spPr>
          <a:xfrm>
            <a:off x="4311600" y="1816050"/>
            <a:ext cx="4097411" cy="755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21"/>
        <p:cNvGrpSpPr/>
        <p:nvPr/>
      </p:nvGrpSpPr>
      <p:grpSpPr>
        <a:xfrm>
          <a:off x="0" y="0"/>
          <a:ext cx="0" cy="0"/>
          <a:chOff x="0" y="0"/>
          <a:chExt cx="0" cy="0"/>
        </a:xfrm>
      </p:grpSpPr>
      <p:sp>
        <p:nvSpPr>
          <p:cNvPr id="122" name="Google Shape;122;p23"/>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s" sz="2260">
                <a:solidFill>
                  <a:schemeClr val="accent1"/>
                </a:solidFill>
                <a:latin typeface="Times New Roman"/>
                <a:ea typeface="Times New Roman"/>
                <a:cs typeface="Times New Roman"/>
                <a:sym typeface="Times New Roman"/>
              </a:rPr>
              <a:t>Estados aleatorios de Haar</a:t>
            </a:r>
            <a:endParaRPr sz="2260">
              <a:solidFill>
                <a:schemeClr val="accent1"/>
              </a:solidFill>
              <a:latin typeface="Times New Roman"/>
              <a:ea typeface="Times New Roman"/>
              <a:cs typeface="Times New Roman"/>
              <a:sym typeface="Times New Roman"/>
            </a:endParaRPr>
          </a:p>
        </p:txBody>
      </p:sp>
      <p:sp>
        <p:nvSpPr>
          <p:cNvPr id="123" name="Google Shape;123;p23"/>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lnSpcReduction="20000"/>
          </a:bodyPr>
          <a:lstStyle/>
          <a:p>
            <a:pPr marL="0" lvl="0" indent="0" algn="just" rtl="0">
              <a:spcBef>
                <a:spcPts val="0"/>
              </a:spcBef>
              <a:spcAft>
                <a:spcPts val="0"/>
              </a:spcAft>
              <a:buNone/>
            </a:pPr>
            <a:r>
              <a:rPr lang="es" sz="1400">
                <a:solidFill>
                  <a:schemeClr val="accent1"/>
                </a:solidFill>
                <a:latin typeface="Times New Roman"/>
                <a:ea typeface="Times New Roman"/>
                <a:cs typeface="Times New Roman"/>
                <a:sym typeface="Times New Roman"/>
              </a:rPr>
              <a:t>Los estados aleatorios de Haar se construyen a partir de dos matrices aleatorias: </a:t>
            </a:r>
            <a:endParaRPr sz="1400">
              <a:solidFill>
                <a:schemeClr val="accent1"/>
              </a:solidFill>
              <a:latin typeface="Times New Roman"/>
              <a:ea typeface="Times New Roman"/>
              <a:cs typeface="Times New Roman"/>
              <a:sym typeface="Times New Roman"/>
            </a:endParaRPr>
          </a:p>
          <a:p>
            <a:pPr marL="457200" lvl="0" indent="-317500" algn="just" rtl="0">
              <a:spcBef>
                <a:spcPts val="1200"/>
              </a:spcBef>
              <a:spcAft>
                <a:spcPts val="0"/>
              </a:spcAft>
              <a:buClr>
                <a:schemeClr val="accent1"/>
              </a:buClr>
              <a:buSzPts val="1400"/>
              <a:buFont typeface="Times New Roman"/>
              <a:buChar char="●"/>
            </a:pPr>
            <a:r>
              <a:rPr lang="es" sz="1400">
                <a:solidFill>
                  <a:schemeClr val="accent1"/>
                </a:solidFill>
                <a:latin typeface="Times New Roman"/>
                <a:ea typeface="Times New Roman"/>
                <a:cs typeface="Times New Roman"/>
                <a:sym typeface="Times New Roman"/>
              </a:rPr>
              <a:t>G</a:t>
            </a:r>
            <a:endParaRPr sz="1400">
              <a:solidFill>
                <a:schemeClr val="accent1"/>
              </a:solidFill>
              <a:latin typeface="Times New Roman"/>
              <a:ea typeface="Times New Roman"/>
              <a:cs typeface="Times New Roman"/>
              <a:sym typeface="Times New Roman"/>
            </a:endParaRPr>
          </a:p>
          <a:p>
            <a:pPr marL="457200" lvl="0" indent="-317500" algn="just" rtl="0">
              <a:spcBef>
                <a:spcPts val="0"/>
              </a:spcBef>
              <a:spcAft>
                <a:spcPts val="0"/>
              </a:spcAft>
              <a:buClr>
                <a:schemeClr val="accent1"/>
              </a:buClr>
              <a:buSzPts val="1400"/>
              <a:buFont typeface="Times New Roman"/>
              <a:buChar char="●"/>
            </a:pPr>
            <a:r>
              <a:rPr lang="es" sz="1400">
                <a:solidFill>
                  <a:schemeClr val="accent1"/>
                </a:solidFill>
                <a:latin typeface="Times New Roman"/>
                <a:ea typeface="Times New Roman"/>
                <a:cs typeface="Times New Roman"/>
                <a:sym typeface="Times New Roman"/>
              </a:rPr>
              <a:t>U</a:t>
            </a:r>
            <a:endParaRPr sz="1400">
              <a:solidFill>
                <a:schemeClr val="accent1"/>
              </a:solidFill>
              <a:latin typeface="Times New Roman"/>
              <a:ea typeface="Times New Roman"/>
              <a:cs typeface="Times New Roman"/>
              <a:sym typeface="Times New Roman"/>
            </a:endParaRPr>
          </a:p>
          <a:p>
            <a:pPr marL="0" lvl="0" indent="0" algn="just" rtl="0">
              <a:spcBef>
                <a:spcPts val="1200"/>
              </a:spcBef>
              <a:spcAft>
                <a:spcPts val="0"/>
              </a:spcAft>
              <a:buNone/>
            </a:pPr>
            <a:r>
              <a:rPr lang="es" sz="1400">
                <a:solidFill>
                  <a:schemeClr val="accent1"/>
                </a:solidFill>
                <a:latin typeface="Times New Roman"/>
                <a:ea typeface="Times New Roman"/>
                <a:cs typeface="Times New Roman"/>
                <a:sym typeface="Times New Roman"/>
              </a:rPr>
              <a:t>Estas matrices aleatorias cumplen que        es una matriz semi-definida positiva mientras que  representa una transformación unitaria.</a:t>
            </a:r>
            <a:endParaRPr>
              <a:solidFill>
                <a:schemeClr val="accent1"/>
              </a:solidFill>
              <a:latin typeface="Times New Roman"/>
              <a:ea typeface="Times New Roman"/>
              <a:cs typeface="Times New Roman"/>
              <a:sym typeface="Times New Roman"/>
            </a:endParaRPr>
          </a:p>
          <a:p>
            <a:pPr marL="0" lvl="0" indent="0" algn="l" rtl="0">
              <a:spcBef>
                <a:spcPts val="1200"/>
              </a:spcBef>
              <a:spcAft>
                <a:spcPts val="0"/>
              </a:spcAft>
              <a:buNone/>
            </a:pPr>
            <a:endParaRPr>
              <a:solidFill>
                <a:schemeClr val="accent1"/>
              </a:solidFill>
              <a:latin typeface="Times New Roman"/>
              <a:ea typeface="Times New Roman"/>
              <a:cs typeface="Times New Roman"/>
              <a:sym typeface="Times New Roman"/>
            </a:endParaRPr>
          </a:p>
          <a:p>
            <a:pPr marL="0" lvl="0" indent="0" algn="l" rtl="0">
              <a:spcBef>
                <a:spcPts val="1200"/>
              </a:spcBef>
              <a:spcAft>
                <a:spcPts val="1200"/>
              </a:spcAft>
              <a:buNone/>
            </a:pPr>
            <a:endParaRPr>
              <a:solidFill>
                <a:schemeClr val="accent1"/>
              </a:solidFill>
              <a:latin typeface="Times New Roman"/>
              <a:ea typeface="Times New Roman"/>
              <a:cs typeface="Times New Roman"/>
              <a:sym typeface="Times New Roman"/>
            </a:endParaRPr>
          </a:p>
        </p:txBody>
      </p:sp>
      <p:pic>
        <p:nvPicPr>
          <p:cNvPr id="124" name="Google Shape;124;p23" descr="{&quot;id&quot;:&quot;1&quot;,&quot;backgroundColor&quot;:&quot;#FFFFFF&quot;,&quot;aid&quot;:null,&quot;font&quot;:{&quot;family&quot;:&quot;Lato&quot;,&quot;size&quot;:32.5,&quot;color&quot;:&quot;#000000&quot;},&quot;type&quot;:&quot;$&quot;,&quot;code&quot;:&quot;$\\rho\\,=\\,\\frac{\\left(1+U^{\\dagger}\\right)GG^{\\dagger}\\left(1+U\\right)}{\\text{Tr}\\left\\{\\left(1+U^{\\dagger}\\right)GG^{\\dagger}\\left(1+U\\right)\\right\\}}$&quot;,&quot;ts&quot;:1696352776722,&quot;cs&quot;:&quot;5woCnh+Jp4yiySFh9tKrhA==&quot;,&quot;size&quot;:{&quot;width&quot;:430.17443202099736,&quot;height&quot;:79.33857191601051}}"/>
          <p:cNvPicPr preferRelativeResize="0"/>
          <p:nvPr/>
        </p:nvPicPr>
        <p:blipFill>
          <a:blip r:embed="rId3">
            <a:alphaModFix/>
          </a:blip>
          <a:stretch>
            <a:fillRect/>
          </a:stretch>
        </p:blipFill>
        <p:spPr>
          <a:xfrm>
            <a:off x="4311479" y="1622323"/>
            <a:ext cx="4097411" cy="755700"/>
          </a:xfrm>
          <a:prstGeom prst="rect">
            <a:avLst/>
          </a:prstGeom>
          <a:noFill/>
          <a:ln>
            <a:noFill/>
          </a:ln>
        </p:spPr>
      </p:pic>
      <p:pic>
        <p:nvPicPr>
          <p:cNvPr id="125" name="Google Shape;125;p23" descr="{&quot;aid&quot;:null,&quot;id&quot;:&quot;2&quot;,&quot;font&quot;:{&quot;size&quot;:17,&quot;color&quot;:&quot;#000000&quot;,&quot;family&quot;:&quot;Lato&quot;},&quot;type&quot;:&quot;$$&quot;,&quot;code&quot;:&quot;$$G_{jk}\\,\\sim\\,N\\left(0,1\\right)+iN\\left(0,1\\right)$$&quot;,&quot;backgroundColor&quot;:&quot;#FFFFFF&quot;,&quot;backgroundColorModified&quot;:false,&quot;ts&quot;:1693768209330,&quot;cs&quot;:&quot;c9Lp35m/+0fFRu5fGNl2WA==&quot;,&quot;size&quot;:{&quot;width&quot;:294.8030748031496,&quot;height&quot;:28.761344881889773}}"/>
          <p:cNvPicPr preferRelativeResize="0"/>
          <p:nvPr/>
        </p:nvPicPr>
        <p:blipFill>
          <a:blip r:embed="rId4">
            <a:alphaModFix/>
          </a:blip>
          <a:stretch>
            <a:fillRect/>
          </a:stretch>
        </p:blipFill>
        <p:spPr>
          <a:xfrm>
            <a:off x="5036515" y="2855368"/>
            <a:ext cx="2647341" cy="247864"/>
          </a:xfrm>
          <a:prstGeom prst="rect">
            <a:avLst/>
          </a:prstGeom>
          <a:noFill/>
          <a:ln>
            <a:noFill/>
          </a:ln>
        </p:spPr>
      </p:pic>
      <p:pic>
        <p:nvPicPr>
          <p:cNvPr id="126" name="Google Shape;126;p23" descr="{&quot;backgroundColorModified&quot;:false,&quot;font&quot;:{&quot;family&quot;:&quot;Lato&quot;,&quot;size&quot;:17,&quot;color&quot;:&quot;#000000&quot;},&quot;aid&quot;:null,&quot;backgroundColor&quot;:&quot;#FFFFFF&quot;,&quot;id&quot;:&quot;3&quot;,&quot;code&quot;:&quot;$$U\\,\\Rightarrow\\,\\text{Circular}\\;\\text{Unitary}\\;\\text{Ensamble}$$&quot;,&quot;type&quot;:&quot;$$&quot;,&quot;ts&quot;:1693768261489,&quot;cs&quot;:&quot;COnQTLkmdaOiohl9S7Odmg==&quot;,&quot;size&quot;:{&quot;width&quot;:380.6666666666667,&quot;height&quot;:24.333333333333332}}"/>
          <p:cNvPicPr preferRelativeResize="0"/>
          <p:nvPr/>
        </p:nvPicPr>
        <p:blipFill>
          <a:blip r:embed="rId5">
            <a:alphaModFix/>
          </a:blip>
          <a:stretch>
            <a:fillRect/>
          </a:stretch>
        </p:blipFill>
        <p:spPr>
          <a:xfrm>
            <a:off x="4650986" y="3302222"/>
            <a:ext cx="3418400" cy="209704"/>
          </a:xfrm>
          <a:prstGeom prst="rect">
            <a:avLst/>
          </a:prstGeom>
          <a:noFill/>
          <a:ln>
            <a:noFill/>
          </a:ln>
        </p:spPr>
      </p:pic>
      <p:pic>
        <p:nvPicPr>
          <p:cNvPr id="127" name="Google Shape;127;p23" descr="{&quot;backgroundColor&quot;:&quot;#D0E0E3&quot;,&quot;type&quot;:&quot;$&quot;,&quot;aid&quot;:null,&quot;font&quot;:{&quot;size&quot;:12,&quot;family&quot;:&quot;Arial&quot;,&quot;color&quot;:&quot;#000000&quot;},&quot;code&quot;:&quot;$GG^{\\dagger}$&quot;,&quot;id&quot;:&quot;1&quot;,&quot;ts&quot;:1699932003811,&quot;cs&quot;:&quot;IdhiN93FIJswBnNvCPJB4A==&quot;,&quot;size&quot;:{&quot;width&quot;:33.833333333333336,&quot;height&quot;:16.666666666666668}}"/>
          <p:cNvPicPr preferRelativeResize="0"/>
          <p:nvPr/>
        </p:nvPicPr>
        <p:blipFill>
          <a:blip r:embed="rId6">
            <a:alphaModFix/>
          </a:blip>
          <a:stretch>
            <a:fillRect/>
          </a:stretch>
        </p:blipFill>
        <p:spPr>
          <a:xfrm>
            <a:off x="708600" y="3028800"/>
            <a:ext cx="322263" cy="158750"/>
          </a:xfrm>
          <a:prstGeom prst="rect">
            <a:avLst/>
          </a:prstGeom>
          <a:noFill/>
          <a:ln>
            <a:noFill/>
          </a:ln>
        </p:spPr>
      </p:pic>
      <p:pic>
        <p:nvPicPr>
          <p:cNvPr id="128" name="Google Shape;128;p23" descr="{&quot;backgroundColor&quot;:&quot;#D0E0E3&quot;,&quot;code&quot;:&quot;$$U$$&quot;,&quot;aid&quot;:null,&quot;font&quot;:{&quot;size&quot;:12,&quot;family&quot;:&quot;Arial&quot;,&quot;color&quot;:&quot;#000000&quot;},&quot;id&quot;:&quot;2&quot;,&quot;type&quot;:&quot;$$&quot;,&quot;backgroundColorModified&quot;:false,&quot;ts&quot;:1699932145239,&quot;cs&quot;:&quot;gCoXsz2Oexas/YNhtMNjPA==&quot;,&quot;size&quot;:{&quot;width&quot;:13.5,&quot;height&quot;:13.333333333333334}}"/>
          <p:cNvPicPr preferRelativeResize="0"/>
          <p:nvPr/>
        </p:nvPicPr>
        <p:blipFill>
          <a:blip r:embed="rId7">
            <a:alphaModFix/>
          </a:blip>
          <a:stretch>
            <a:fillRect/>
          </a:stretch>
        </p:blipFill>
        <p:spPr>
          <a:xfrm>
            <a:off x="2130050" y="3245050"/>
            <a:ext cx="128588" cy="127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s" sz="2260">
                <a:solidFill>
                  <a:schemeClr val="accent1"/>
                </a:solidFill>
                <a:latin typeface="Times New Roman"/>
                <a:ea typeface="Times New Roman"/>
                <a:cs typeface="Times New Roman"/>
                <a:sym typeface="Times New Roman"/>
              </a:rPr>
              <a:t>Estados aleatorios de Haar: Haar measure</a:t>
            </a:r>
            <a:endParaRPr sz="2260">
              <a:solidFill>
                <a:schemeClr val="accent1"/>
              </a:solidFill>
              <a:latin typeface="Times New Roman"/>
              <a:ea typeface="Times New Roman"/>
              <a:cs typeface="Times New Roman"/>
              <a:sym typeface="Times New Roman"/>
            </a:endParaRPr>
          </a:p>
        </p:txBody>
      </p:sp>
      <p:sp>
        <p:nvSpPr>
          <p:cNvPr id="134" name="Google Shape;134;p24"/>
          <p:cNvSpPr txBox="1">
            <a:spLocks noGrp="1"/>
          </p:cNvSpPr>
          <p:nvPr>
            <p:ph type="body" idx="1"/>
          </p:nvPr>
        </p:nvSpPr>
        <p:spPr>
          <a:xfrm>
            <a:off x="311699" y="1389600"/>
            <a:ext cx="3721457"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400" dirty="0">
                <a:solidFill>
                  <a:schemeClr val="accent1"/>
                </a:solidFill>
                <a:latin typeface="Times New Roman"/>
                <a:ea typeface="Times New Roman"/>
                <a:cs typeface="Times New Roman"/>
                <a:sym typeface="Times New Roman"/>
              </a:rPr>
              <a:t>Los estados aleatorios de Haar se caracteriza por estar espaciados uniformemente en un espacio de probabilidad. </a:t>
            </a:r>
            <a:endParaRPr sz="1400" dirty="0">
              <a:solidFill>
                <a:schemeClr val="accent1"/>
              </a:solidFill>
              <a:latin typeface="Times New Roman"/>
              <a:ea typeface="Times New Roman"/>
              <a:cs typeface="Times New Roman"/>
              <a:sym typeface="Times New Roman"/>
            </a:endParaRPr>
          </a:p>
          <a:p>
            <a:pPr marL="0" lvl="0" indent="0" algn="l" rtl="0">
              <a:spcBef>
                <a:spcPts val="1200"/>
              </a:spcBef>
              <a:spcAft>
                <a:spcPts val="0"/>
              </a:spcAft>
              <a:buNone/>
            </a:pPr>
            <a:r>
              <a:rPr lang="es" sz="1400" dirty="0">
                <a:solidFill>
                  <a:schemeClr val="accent1"/>
                </a:solidFill>
                <a:latin typeface="Times New Roman"/>
                <a:ea typeface="Times New Roman"/>
                <a:cs typeface="Times New Roman"/>
                <a:sym typeface="Times New Roman"/>
              </a:rPr>
              <a:t>La transformación (1+U) a izquierda distribuye los estados uniformemente siguiendo la medida de Haar.</a:t>
            </a:r>
            <a:br>
              <a:rPr lang="es" dirty="0">
                <a:solidFill>
                  <a:schemeClr val="accent1"/>
                </a:solidFill>
                <a:latin typeface="Times New Roman"/>
                <a:ea typeface="Times New Roman"/>
                <a:cs typeface="Times New Roman"/>
                <a:sym typeface="Times New Roman"/>
              </a:rPr>
            </a:br>
            <a:endParaRPr dirty="0">
              <a:solidFill>
                <a:schemeClr val="accent1"/>
              </a:solidFill>
              <a:latin typeface="Times New Roman"/>
              <a:ea typeface="Times New Roman"/>
              <a:cs typeface="Times New Roman"/>
              <a:sym typeface="Times New Roman"/>
            </a:endParaRPr>
          </a:p>
          <a:p>
            <a:pPr marL="0" lvl="0" indent="0" algn="l" rtl="0">
              <a:spcBef>
                <a:spcPts val="1200"/>
              </a:spcBef>
              <a:spcAft>
                <a:spcPts val="0"/>
              </a:spcAft>
              <a:buNone/>
            </a:pPr>
            <a:endParaRPr dirty="0">
              <a:solidFill>
                <a:schemeClr val="accent1"/>
              </a:solidFill>
              <a:latin typeface="Times New Roman"/>
              <a:ea typeface="Times New Roman"/>
              <a:cs typeface="Times New Roman"/>
              <a:sym typeface="Times New Roman"/>
            </a:endParaRPr>
          </a:p>
          <a:p>
            <a:pPr marL="0" lvl="0" indent="0" algn="l" rtl="0">
              <a:spcBef>
                <a:spcPts val="1200"/>
              </a:spcBef>
              <a:spcAft>
                <a:spcPts val="1200"/>
              </a:spcAft>
              <a:buNone/>
            </a:pPr>
            <a:endParaRPr dirty="0">
              <a:solidFill>
                <a:schemeClr val="accent1"/>
              </a:solidFill>
              <a:latin typeface="Times New Roman"/>
              <a:ea typeface="Times New Roman"/>
              <a:cs typeface="Times New Roman"/>
              <a:sym typeface="Times New Roman"/>
            </a:endParaRPr>
          </a:p>
        </p:txBody>
      </p:sp>
      <p:pic>
        <p:nvPicPr>
          <p:cNvPr id="135" name="Google Shape;135;p24" descr="{&quot;id&quot;:&quot;1&quot;,&quot;backgroundColor&quot;:&quot;#FFFFFF&quot;,&quot;aid&quot;:null,&quot;font&quot;:{&quot;family&quot;:&quot;Lato&quot;,&quot;size&quot;:32.5,&quot;color&quot;:&quot;#000000&quot;},&quot;type&quot;:&quot;$&quot;,&quot;code&quot;:&quot;$\\rho\\,=\\,\\frac{\\left(1+U^{\\dagger}\\right)GG^{\\dagger}\\left(1+U\\right)}{\\text{Tr}\\left\\{\\left(1+U^{\\dagger}\\right)GG^{\\dagger}\\left(1+U\\right)\\right\\}}$&quot;,&quot;ts&quot;:1696352776722,&quot;cs&quot;:&quot;5woCnh+Jp4yiySFh9tKrhA==&quot;,&quot;size&quot;:{&quot;width&quot;:430.17443202099736,&quot;height&quot;:79.33857191601051}}"/>
          <p:cNvPicPr preferRelativeResize="0"/>
          <p:nvPr/>
        </p:nvPicPr>
        <p:blipFill>
          <a:blip r:embed="rId3">
            <a:alphaModFix/>
          </a:blip>
          <a:stretch>
            <a:fillRect/>
          </a:stretch>
        </p:blipFill>
        <p:spPr>
          <a:xfrm>
            <a:off x="426546" y="3459028"/>
            <a:ext cx="4097411" cy="755700"/>
          </a:xfrm>
          <a:prstGeom prst="rect">
            <a:avLst/>
          </a:prstGeom>
          <a:noFill/>
          <a:ln>
            <a:noFill/>
          </a:ln>
        </p:spPr>
      </p:pic>
      <p:pic>
        <p:nvPicPr>
          <p:cNvPr id="136" name="Google Shape;136;p24"/>
          <p:cNvPicPr preferRelativeResize="0"/>
          <p:nvPr/>
        </p:nvPicPr>
        <p:blipFill>
          <a:blip r:embed="rId4">
            <a:alphaModFix/>
          </a:blip>
          <a:stretch>
            <a:fillRect/>
          </a:stretch>
        </p:blipFill>
        <p:spPr>
          <a:xfrm>
            <a:off x="5238750" y="0"/>
            <a:ext cx="3905256" cy="5143501"/>
          </a:xfrm>
          <a:prstGeom prst="rect">
            <a:avLst/>
          </a:prstGeom>
          <a:noFill/>
          <a:ln>
            <a:noFill/>
          </a:ln>
        </p:spPr>
      </p:pic>
      <p:sp>
        <p:nvSpPr>
          <p:cNvPr id="137" name="Google Shape;137;p24"/>
          <p:cNvSpPr txBox="1"/>
          <p:nvPr/>
        </p:nvSpPr>
        <p:spPr>
          <a:xfrm>
            <a:off x="311699" y="4425900"/>
            <a:ext cx="4441371" cy="44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 sz="700" dirty="0">
                <a:solidFill>
                  <a:schemeClr val="dk2"/>
                </a:solidFill>
              </a:rPr>
              <a:t>George Biswas, Anindya Biswas, and Ujjwal Sen. Inhibition of spread of typical bipartite and genuinemultiparty entanglement in response to disorder. New Journal of Physics, 23(11):113042, nov 2021.</a:t>
            </a:r>
            <a:endParaRPr sz="700" i="1" dirty="0">
              <a:latin typeface="Source Sans Pro"/>
              <a:ea typeface="Source Sans Pro"/>
              <a:cs typeface="Source Sans Pro"/>
              <a:sym typeface="Source Sans Pro"/>
            </a:endParaRPr>
          </a:p>
          <a:p>
            <a:pPr marL="0" lvl="0" indent="0" algn="l" rtl="0">
              <a:spcBef>
                <a:spcPts val="0"/>
              </a:spcBef>
              <a:spcAft>
                <a:spcPts val="0"/>
              </a:spcAft>
              <a:buNone/>
            </a:pPr>
            <a:endParaRPr sz="700" i="1" dirty="0">
              <a:latin typeface="Source Sans Pro"/>
              <a:ea typeface="Source Sans Pro"/>
              <a:cs typeface="Source Sans Pro"/>
              <a:sym typeface="Source Sans Pro"/>
            </a:endParaRPr>
          </a:p>
        </p:txBody>
      </p:sp>
      <p:pic>
        <p:nvPicPr>
          <p:cNvPr id="138" name="Google Shape;138;p24"/>
          <p:cNvPicPr preferRelativeResize="0"/>
          <p:nvPr/>
        </p:nvPicPr>
        <p:blipFill>
          <a:blip r:embed="rId5">
            <a:alphaModFix/>
          </a:blip>
          <a:stretch>
            <a:fillRect/>
          </a:stretch>
        </p:blipFill>
        <p:spPr>
          <a:xfrm>
            <a:off x="5283375" y="39875"/>
            <a:ext cx="1138025" cy="612125"/>
          </a:xfrm>
          <a:prstGeom prst="rect">
            <a:avLst/>
          </a:prstGeom>
          <a:noFill/>
          <a:ln>
            <a:noFill/>
          </a:ln>
        </p:spPr>
      </p:pic>
      <p:sp>
        <p:nvSpPr>
          <p:cNvPr id="139" name="Google Shape;139;p24"/>
          <p:cNvSpPr/>
          <p:nvPr/>
        </p:nvSpPr>
        <p:spPr>
          <a:xfrm rot="-883543">
            <a:off x="5865101" y="981378"/>
            <a:ext cx="441398" cy="160010"/>
          </a:xfrm>
          <a:prstGeom prst="rightArrow">
            <a:avLst>
              <a:gd name="adj1" fmla="val 45857"/>
              <a:gd name="adj2" fmla="val 50000"/>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Sans Pro"/>
              <a:ea typeface="Source Sans Pro"/>
              <a:cs typeface="Source Sans Pro"/>
              <a:sym typeface="Source Sans Pr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43"/>
        <p:cNvGrpSpPr/>
        <p:nvPr/>
      </p:nvGrpSpPr>
      <p:grpSpPr>
        <a:xfrm>
          <a:off x="0" y="0"/>
          <a:ext cx="0" cy="0"/>
          <a:chOff x="0" y="0"/>
          <a:chExt cx="0" cy="0"/>
        </a:xfrm>
      </p:grpSpPr>
      <p:sp>
        <p:nvSpPr>
          <p:cNvPr id="144" name="Google Shape;144;p25"/>
          <p:cNvSpPr txBox="1"/>
          <p:nvPr/>
        </p:nvSpPr>
        <p:spPr>
          <a:xfrm>
            <a:off x="707088" y="155313"/>
            <a:ext cx="3864900" cy="853200"/>
          </a:xfrm>
          <a:prstGeom prst="rect">
            <a:avLst/>
          </a:prstGeom>
          <a:noFill/>
          <a:ln>
            <a:noFill/>
          </a:ln>
        </p:spPr>
        <p:txBody>
          <a:bodyPr spcFirstLastPara="1" wrap="square" lIns="91425" tIns="91425" rIns="91425" bIns="91425" anchor="b" anchorCtr="0">
            <a:normAutofit/>
          </a:bodyPr>
          <a:lstStyle/>
          <a:p>
            <a:pPr marL="0" lvl="0" indent="0" algn="l" rtl="0">
              <a:spcBef>
                <a:spcPts val="0"/>
              </a:spcBef>
              <a:spcAft>
                <a:spcPts val="0"/>
              </a:spcAft>
              <a:buNone/>
            </a:pPr>
            <a:r>
              <a:rPr lang="es" sz="2400" b="1">
                <a:solidFill>
                  <a:schemeClr val="accent1"/>
                </a:solidFill>
                <a:latin typeface="Times New Roman"/>
                <a:ea typeface="Times New Roman"/>
                <a:cs typeface="Times New Roman"/>
                <a:sym typeface="Times New Roman"/>
              </a:rPr>
              <a:t>Estados de Werner</a:t>
            </a:r>
            <a:endParaRPr sz="2400" b="1">
              <a:solidFill>
                <a:schemeClr val="accent1"/>
              </a:solidFill>
              <a:latin typeface="Times New Roman"/>
              <a:ea typeface="Times New Roman"/>
              <a:cs typeface="Times New Roman"/>
              <a:sym typeface="Times New Roman"/>
            </a:endParaRPr>
          </a:p>
        </p:txBody>
      </p:sp>
      <p:sp>
        <p:nvSpPr>
          <p:cNvPr id="145" name="Google Shape;145;p25"/>
          <p:cNvSpPr txBox="1"/>
          <p:nvPr/>
        </p:nvSpPr>
        <p:spPr>
          <a:xfrm>
            <a:off x="1034500" y="1200475"/>
            <a:ext cx="3324600" cy="3290100"/>
          </a:xfrm>
          <a:prstGeom prst="rect">
            <a:avLst/>
          </a:prstGeom>
          <a:noFill/>
          <a:ln>
            <a:noFill/>
          </a:ln>
        </p:spPr>
        <p:txBody>
          <a:bodyPr spcFirstLastPara="1" wrap="square" lIns="91425" tIns="91425" rIns="91425" bIns="91425" anchor="t" anchorCtr="0">
            <a:normAutofit lnSpcReduction="10000"/>
          </a:bodyPr>
          <a:lstStyle/>
          <a:p>
            <a:pPr marL="0" lvl="0" indent="0" algn="l" rtl="0">
              <a:lnSpc>
                <a:spcPct val="115000"/>
              </a:lnSpc>
              <a:spcBef>
                <a:spcPts val="0"/>
              </a:spcBef>
              <a:spcAft>
                <a:spcPts val="0"/>
              </a:spcAft>
              <a:buNone/>
            </a:pPr>
            <a:r>
              <a:rPr lang="es" sz="1200">
                <a:solidFill>
                  <a:schemeClr val="accent1"/>
                </a:solidFill>
                <a:latin typeface="Times New Roman"/>
                <a:ea typeface="Times New Roman"/>
                <a:cs typeface="Times New Roman"/>
                <a:sym typeface="Times New Roman"/>
              </a:rPr>
              <a:t>Para dos qubits el estado de Werner:</a:t>
            </a:r>
            <a:endParaRPr sz="1200">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sz="1200">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s" sz="1200">
                <a:solidFill>
                  <a:schemeClr val="accent1"/>
                </a:solidFill>
                <a:latin typeface="Times New Roman"/>
                <a:ea typeface="Times New Roman"/>
                <a:cs typeface="Times New Roman"/>
                <a:sym typeface="Times New Roman"/>
              </a:rPr>
              <a:t>La concurrencia de este estado es una función lineal:</a:t>
            </a:r>
            <a:endParaRPr sz="1200">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sz="1200">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s" sz="1200">
                <a:solidFill>
                  <a:schemeClr val="accent1"/>
                </a:solidFill>
                <a:latin typeface="Times New Roman"/>
                <a:ea typeface="Times New Roman"/>
                <a:cs typeface="Times New Roman"/>
                <a:sym typeface="Times New Roman"/>
              </a:rPr>
              <a:t>Con:</a:t>
            </a:r>
            <a:endParaRPr sz="1200">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sz="1200">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s" sz="1200">
                <a:solidFill>
                  <a:schemeClr val="accent1"/>
                </a:solidFill>
                <a:latin typeface="Times New Roman"/>
                <a:ea typeface="Times New Roman"/>
                <a:cs typeface="Times New Roman"/>
                <a:sym typeface="Times New Roman"/>
              </a:rPr>
              <a:t>Un estado de Bell (Un estado máximamente entrelazado)</a:t>
            </a:r>
            <a:endParaRPr sz="1200">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1200"/>
              </a:spcAft>
              <a:buNone/>
            </a:pPr>
            <a:endParaRPr sz="1200">
              <a:solidFill>
                <a:schemeClr val="accent1"/>
              </a:solidFill>
              <a:latin typeface="Times New Roman"/>
              <a:ea typeface="Times New Roman"/>
              <a:cs typeface="Times New Roman"/>
              <a:sym typeface="Times New Roman"/>
            </a:endParaRPr>
          </a:p>
        </p:txBody>
      </p:sp>
      <p:pic>
        <p:nvPicPr>
          <p:cNvPr id="146" name="Google Shape;146;p25" descr="{&quot;code&quot;:&quot;$$\\rho_{W}\\left(p\\right)\\,=\\,p\\rho_{\\psi^{-}}+\\frac{1-p}{4}I$$&quot;,&quot;backgroundColorModified&quot;:false,&quot;type&quot;:&quot;$$&quot;,&quot;font&quot;:{&quot;color&quot;:&quot;#000000&quot;,&quot;size&quot;:14,&quot;family&quot;:&quot;Lato&quot;},&quot;id&quot;:&quot;7&quot;,&quot;backgroundColor&quot;:&quot;#FFFFFF&quot;,&quot;aid&quot;:null,&quot;ts&quot;:1693772045079,&quot;cs&quot;:&quot;/hF8KsJpdvHbC3d09yIF0w==&quot;,&quot;size&quot;:{&quot;width&quot;:200.16666666666666,&quot;height&quot;:38.5}}"/>
          <p:cNvPicPr preferRelativeResize="0"/>
          <p:nvPr/>
        </p:nvPicPr>
        <p:blipFill>
          <a:blip r:embed="rId3">
            <a:alphaModFix/>
          </a:blip>
          <a:stretch>
            <a:fillRect/>
          </a:stretch>
        </p:blipFill>
        <p:spPr>
          <a:xfrm>
            <a:off x="1306613" y="1551238"/>
            <a:ext cx="1906588" cy="366713"/>
          </a:xfrm>
          <a:prstGeom prst="rect">
            <a:avLst/>
          </a:prstGeom>
          <a:noFill/>
          <a:ln>
            <a:noFill/>
          </a:ln>
        </p:spPr>
      </p:pic>
      <p:pic>
        <p:nvPicPr>
          <p:cNvPr id="147" name="Google Shape;147;p25" descr="{&quot;backgroundColor&quot;:&quot;#FFFFFF&quot;,&quot;font&quot;:{&quot;size&quot;:12,&quot;color&quot;:&quot;#000000&quot;,&quot;family&quot;:&quot;Arial&quot;},&quot;code&quot;:&quot;$C_{W}=\\text{max}\\left[0,\\,\\left(3p-1\\right)/2\\right]$&quot;,&quot;id&quot;:&quot;12&quot;,&quot;type&quot;:&quot;$&quot;,&quot;aid&quot;:null,&quot;ts&quot;:1693840588086,&quot;cs&quot;:&quot;sKM3ELiX/faHwnvz07N4eQ==&quot;,&quot;size&quot;:{&quot;width&quot;:201,&quot;height&quot;:18.833333333333332}}"/>
          <p:cNvPicPr preferRelativeResize="0"/>
          <p:nvPr/>
        </p:nvPicPr>
        <p:blipFill>
          <a:blip r:embed="rId4">
            <a:alphaModFix/>
          </a:blip>
          <a:stretch>
            <a:fillRect/>
          </a:stretch>
        </p:blipFill>
        <p:spPr>
          <a:xfrm>
            <a:off x="1302638" y="2515475"/>
            <a:ext cx="1914525" cy="179388"/>
          </a:xfrm>
          <a:prstGeom prst="rect">
            <a:avLst/>
          </a:prstGeom>
          <a:noFill/>
          <a:ln>
            <a:noFill/>
          </a:ln>
        </p:spPr>
      </p:pic>
      <p:pic>
        <p:nvPicPr>
          <p:cNvPr id="148" name="Google Shape;148;p25"/>
          <p:cNvPicPr preferRelativeResize="0"/>
          <p:nvPr/>
        </p:nvPicPr>
        <p:blipFill>
          <a:blip r:embed="rId5">
            <a:alphaModFix/>
          </a:blip>
          <a:stretch>
            <a:fillRect/>
          </a:stretch>
        </p:blipFill>
        <p:spPr>
          <a:xfrm>
            <a:off x="5010412" y="1200487"/>
            <a:ext cx="3058926" cy="2418250"/>
          </a:xfrm>
          <a:prstGeom prst="rect">
            <a:avLst/>
          </a:prstGeom>
          <a:noFill/>
          <a:ln>
            <a:noFill/>
          </a:ln>
        </p:spPr>
      </p:pic>
      <p:sp>
        <p:nvSpPr>
          <p:cNvPr id="149" name="Google Shape;149;p25"/>
          <p:cNvSpPr txBox="1"/>
          <p:nvPr/>
        </p:nvSpPr>
        <p:spPr>
          <a:xfrm>
            <a:off x="1034500" y="4278830"/>
            <a:ext cx="59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dirty="0">
                <a:latin typeface="Times New Roman"/>
                <a:ea typeface="Times New Roman"/>
                <a:cs typeface="Times New Roman"/>
                <a:sym typeface="Times New Roman"/>
              </a:rPr>
              <a:t>“Werner states can be realized by polarization-entangled photon pairs”</a:t>
            </a:r>
            <a:endParaRPr dirty="0">
              <a:latin typeface="Times New Roman"/>
              <a:ea typeface="Times New Roman"/>
              <a:cs typeface="Times New Roman"/>
              <a:sym typeface="Times New Roman"/>
            </a:endParaRPr>
          </a:p>
        </p:txBody>
      </p:sp>
      <p:sp>
        <p:nvSpPr>
          <p:cNvPr id="150" name="Google Shape;150;p25"/>
          <p:cNvSpPr txBox="1"/>
          <p:nvPr/>
        </p:nvSpPr>
        <p:spPr>
          <a:xfrm>
            <a:off x="1099815" y="4608880"/>
            <a:ext cx="4097700" cy="449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s" sz="800" dirty="0">
                <a:solidFill>
                  <a:srgbClr val="000000"/>
                </a:solidFill>
              </a:rPr>
              <a:t>Czerwinski, A. (2021). Quantifying entanglement of two-qubit Werner states. </a:t>
            </a:r>
            <a:r>
              <a:rPr lang="es" sz="800" i="1" dirty="0">
                <a:solidFill>
                  <a:srgbClr val="000000"/>
                </a:solidFill>
              </a:rPr>
              <a:t>Communications in Theoretical Physics</a:t>
            </a:r>
            <a:r>
              <a:rPr lang="es" sz="800" dirty="0">
                <a:solidFill>
                  <a:srgbClr val="000000"/>
                </a:solidFill>
              </a:rPr>
              <a:t>, </a:t>
            </a:r>
            <a:r>
              <a:rPr lang="es" sz="800" i="1" dirty="0">
                <a:solidFill>
                  <a:srgbClr val="000000"/>
                </a:solidFill>
              </a:rPr>
              <a:t>73</a:t>
            </a:r>
            <a:r>
              <a:rPr lang="es" sz="800" dirty="0">
                <a:solidFill>
                  <a:srgbClr val="000000"/>
                </a:solidFill>
              </a:rPr>
              <a:t>, 085101.</a:t>
            </a:r>
            <a:endParaRPr sz="1100" dirty="0">
              <a:latin typeface="Lato"/>
              <a:ea typeface="Lato"/>
              <a:cs typeface="Lato"/>
              <a:sym typeface="Lato"/>
            </a:endParaRPr>
          </a:p>
        </p:txBody>
      </p:sp>
      <p:pic>
        <p:nvPicPr>
          <p:cNvPr id="151" name="Google Shape;151;p25" descr="{&quot;code&quot;:&quot;$$|\\psi^{-}〉=\\frac{1}{{\\sqrt[]{2}}}\\left(|0〉_{A}\\otimes|1〉_{B}-|1〉_{A}\\otimes|0〉_{B}\\right)$$&quot;,&quot;backgroundColorModified&quot;:false,&quot;font&quot;:{&quot;size&quot;:11,&quot;color&quot;:&quot;#000000&quot;,&quot;family&quot;:&quot;Arial&quot;},&quot;backgroundColor&quot;:&quot;#D9D2E9&quot;,&quot;type&quot;:&quot;$$&quot;,&quot;id&quot;:&quot;19&quot;,&quot;aid&quot;:null,&quot;ts&quot;:1696438569368,&quot;cs&quot;:&quot;OgmVBgaqmecvWGMcU7TqMQ==&quot;,&quot;size&quot;:{&quot;width&quot;:290.0254587926509,&quot;height&quot;:42.015760629921246}}"/>
          <p:cNvPicPr preferRelativeResize="0"/>
          <p:nvPr/>
        </p:nvPicPr>
        <p:blipFill>
          <a:blip r:embed="rId6">
            <a:alphaModFix/>
          </a:blip>
          <a:stretch>
            <a:fillRect/>
          </a:stretch>
        </p:blipFill>
        <p:spPr>
          <a:xfrm>
            <a:off x="1315550" y="3071772"/>
            <a:ext cx="2762492" cy="400200"/>
          </a:xfrm>
          <a:prstGeom prst="rect">
            <a:avLst/>
          </a:prstGeom>
          <a:noFill/>
          <a:ln>
            <a:noFill/>
          </a:ln>
        </p:spPr>
      </p:pic>
      <p:sp>
        <p:nvSpPr>
          <p:cNvPr id="152" name="Google Shape;152;p25"/>
          <p:cNvSpPr txBox="1"/>
          <p:nvPr/>
        </p:nvSpPr>
        <p:spPr>
          <a:xfrm>
            <a:off x="5010400" y="3618725"/>
            <a:ext cx="3059100" cy="317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s" sz="400" i="1">
                <a:solidFill>
                  <a:schemeClr val="dk2"/>
                </a:solidFill>
              </a:rPr>
              <a:t>Koutný, Dominik, et al. “Deep Learning of Quantum Entanglement from Incomplete Measurements.” Science Advances, vol. 9, no. 29, July 2023. Crossref, </a:t>
            </a:r>
            <a:r>
              <a:rPr lang="es" sz="400" i="1" u="sng">
                <a:solidFill>
                  <a:srgbClr val="0277BD"/>
                </a:solidFill>
                <a:hlinkClick r:id="rId7">
                  <a:extLst>
                    <a:ext uri="{A12FA001-AC4F-418D-AE19-62706E023703}">
                      <ahyp:hlinkClr xmlns:ahyp="http://schemas.microsoft.com/office/drawing/2018/hyperlinkcolor" val="tx"/>
                    </a:ext>
                  </a:extLst>
                </a:hlinkClick>
              </a:rPr>
              <a:t>https://doi.org/10.1126/sciadv.add7131</a:t>
            </a:r>
            <a:r>
              <a:rPr lang="es" sz="400" i="1" u="sng">
                <a:solidFill>
                  <a:schemeClr val="dk2"/>
                </a:solidFill>
              </a:rPr>
              <a:t>.</a:t>
            </a:r>
            <a:endParaRPr sz="400" i="1">
              <a:latin typeface="Source Sans Pro"/>
              <a:ea typeface="Source Sans Pro"/>
              <a:cs typeface="Source Sans Pro"/>
              <a:sym typeface="Source Sans Pr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56"/>
        <p:cNvGrpSpPr/>
        <p:nvPr/>
      </p:nvGrpSpPr>
      <p:grpSpPr>
        <a:xfrm>
          <a:off x="0" y="0"/>
          <a:ext cx="0" cy="0"/>
          <a:chOff x="0" y="0"/>
          <a:chExt cx="0" cy="0"/>
        </a:xfrm>
      </p:grpSpPr>
      <p:sp>
        <p:nvSpPr>
          <p:cNvPr id="157" name="Google Shape;157;p2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latin typeface="Times New Roman"/>
                <a:ea typeface="Times New Roman"/>
                <a:cs typeface="Times New Roman"/>
                <a:sym typeface="Times New Roman"/>
              </a:rPr>
              <a:t>Nuestras redes</a:t>
            </a:r>
            <a:endParaRPr>
              <a:latin typeface="Times New Roman"/>
              <a:ea typeface="Times New Roman"/>
              <a:cs typeface="Times New Roman"/>
              <a:sym typeface="Times New Roman"/>
            </a:endParaRPr>
          </a:p>
        </p:txBody>
      </p:sp>
      <p:sp>
        <p:nvSpPr>
          <p:cNvPr id="158" name="Google Shape;158;p26"/>
          <p:cNvSpPr txBox="1">
            <a:spLocks noGrp="1"/>
          </p:cNvSpPr>
          <p:nvPr>
            <p:ph type="body" idx="1"/>
          </p:nvPr>
        </p:nvSpPr>
        <p:spPr>
          <a:xfrm>
            <a:off x="311700" y="1397625"/>
            <a:ext cx="80364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s" dirty="0">
                <a:solidFill>
                  <a:schemeClr val="accent1"/>
                </a:solidFill>
                <a:latin typeface="Times New Roman"/>
                <a:ea typeface="Times New Roman"/>
                <a:cs typeface="Times New Roman"/>
                <a:sym typeface="Times New Roman"/>
              </a:rPr>
              <a:t>Con respecto al procedimiento:</a:t>
            </a:r>
            <a:endParaRPr dirty="0">
              <a:solidFill>
                <a:schemeClr val="accent1"/>
              </a:solidFill>
              <a:latin typeface="Times New Roman"/>
              <a:ea typeface="Times New Roman"/>
              <a:cs typeface="Times New Roman"/>
              <a:sym typeface="Times New Roman"/>
            </a:endParaRPr>
          </a:p>
          <a:p>
            <a:pPr marL="457200" lvl="0" indent="0" algn="l" rtl="0">
              <a:spcBef>
                <a:spcPts val="1200"/>
              </a:spcBef>
              <a:spcAft>
                <a:spcPts val="0"/>
              </a:spcAft>
              <a:buNone/>
            </a:pPr>
            <a:r>
              <a:rPr lang="es" dirty="0">
                <a:solidFill>
                  <a:schemeClr val="accent1"/>
                </a:solidFill>
                <a:latin typeface="Times New Roman"/>
                <a:ea typeface="Times New Roman"/>
                <a:cs typeface="Times New Roman"/>
                <a:sym typeface="Times New Roman"/>
              </a:rPr>
              <a:t>Dos modelos de redes neuronales, "measurement-specific" y "measurement-independent", fueron desarrollados utilizando la librería Keras de Python. Ambos comparten una estructura similar, pero el segundo incluye una capa convolucional y una de pooling adicional. Ambas redes utilizan la función "relu" en todas las capas para mitigar la influencia de ceros en las predicciones.</a:t>
            </a:r>
            <a:endParaRPr dirty="0">
              <a:solidFill>
                <a:schemeClr val="accent1"/>
              </a:solidFill>
              <a:latin typeface="Times New Roman"/>
              <a:ea typeface="Times New Roman"/>
              <a:cs typeface="Times New Roman"/>
              <a:sym typeface="Times New Roman"/>
            </a:endParaRPr>
          </a:p>
          <a:p>
            <a:pPr marL="457200" lvl="0" indent="0" algn="l" rtl="0">
              <a:spcBef>
                <a:spcPts val="1200"/>
              </a:spcBef>
              <a:spcAft>
                <a:spcPts val="0"/>
              </a:spcAft>
              <a:buNone/>
            </a:pPr>
            <a:endParaRPr dirty="0">
              <a:solidFill>
                <a:schemeClr val="accent1"/>
              </a:solidFill>
              <a:latin typeface="Times New Roman"/>
              <a:ea typeface="Times New Roman"/>
              <a:cs typeface="Times New Roman"/>
              <a:sym typeface="Times New Roman"/>
            </a:endParaRPr>
          </a:p>
          <a:p>
            <a:pPr marL="457200" lvl="0" indent="0" algn="l" rtl="0">
              <a:spcBef>
                <a:spcPts val="1200"/>
              </a:spcBef>
              <a:spcAft>
                <a:spcPts val="1200"/>
              </a:spcAft>
              <a:buNone/>
            </a:pPr>
            <a:r>
              <a:rPr lang="es" dirty="0">
                <a:solidFill>
                  <a:schemeClr val="accent1"/>
                </a:solidFill>
                <a:latin typeface="Times New Roman"/>
                <a:ea typeface="Times New Roman"/>
                <a:cs typeface="Times New Roman"/>
                <a:sym typeface="Times New Roman"/>
              </a:rPr>
              <a:t>La evaluación del rendimiento se basa en la función de pérdida "Mean Squared Error" (MSE), minimizada a través del optimizador Nadam. Este optimizador destaca por acelerar la convergencia y proporcionar un entrenamiento suave, especialmente útil para conjuntos de datos extensos en redes neuronales profundas.</a:t>
            </a:r>
            <a:endParaRPr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62"/>
        <p:cNvGrpSpPr/>
        <p:nvPr/>
      </p:nvGrpSpPr>
      <p:grpSpPr>
        <a:xfrm>
          <a:off x="0" y="0"/>
          <a:ext cx="0" cy="0"/>
          <a:chOff x="0" y="0"/>
          <a:chExt cx="0" cy="0"/>
        </a:xfrm>
      </p:grpSpPr>
      <p:sp>
        <p:nvSpPr>
          <p:cNvPr id="163" name="Google Shape;163;p27"/>
          <p:cNvSpPr txBox="1"/>
          <p:nvPr/>
        </p:nvSpPr>
        <p:spPr>
          <a:xfrm>
            <a:off x="371525" y="436971"/>
            <a:ext cx="6321600" cy="6354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sz="3000" b="1" dirty="0">
                <a:solidFill>
                  <a:schemeClr val="accent1"/>
                </a:solidFill>
                <a:latin typeface="Times New Roman"/>
                <a:ea typeface="Times New Roman"/>
                <a:cs typeface="Times New Roman"/>
                <a:sym typeface="Times New Roman"/>
              </a:rPr>
              <a:t>¿Qué recibe la red?</a:t>
            </a:r>
            <a:endParaRPr sz="3000" b="1" dirty="0">
              <a:solidFill>
                <a:schemeClr val="accent1"/>
              </a:solidFill>
              <a:latin typeface="Times New Roman"/>
              <a:ea typeface="Times New Roman"/>
              <a:cs typeface="Times New Roman"/>
              <a:sym typeface="Times New Roman"/>
            </a:endParaRPr>
          </a:p>
        </p:txBody>
      </p:sp>
      <p:sp>
        <p:nvSpPr>
          <p:cNvPr id="164" name="Google Shape;164;p27"/>
          <p:cNvSpPr txBox="1"/>
          <p:nvPr/>
        </p:nvSpPr>
        <p:spPr>
          <a:xfrm>
            <a:off x="729240" y="1749300"/>
            <a:ext cx="3071400" cy="3002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s" dirty="0">
                <a:solidFill>
                  <a:schemeClr val="accent1"/>
                </a:solidFill>
                <a:latin typeface="Times New Roman"/>
                <a:ea typeface="Times New Roman"/>
                <a:cs typeface="Times New Roman"/>
                <a:sym typeface="Times New Roman"/>
              </a:rPr>
              <a:t>Lo que se mide, por la regla de Born, es la distribución de probabilidad de los posibles resultados:</a:t>
            </a:r>
            <a:endParaRPr dirty="0">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dirty="0">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1200"/>
              </a:spcAft>
              <a:buNone/>
            </a:pPr>
            <a:r>
              <a:rPr lang="es" dirty="0">
                <a:solidFill>
                  <a:schemeClr val="accent1"/>
                </a:solidFill>
                <a:latin typeface="Times New Roman"/>
                <a:ea typeface="Times New Roman"/>
                <a:cs typeface="Times New Roman"/>
                <a:sym typeface="Times New Roman"/>
              </a:rPr>
              <a:t>donde          es el operador de proyección del estado al resultado m.</a:t>
            </a:r>
            <a:endParaRPr dirty="0">
              <a:solidFill>
                <a:schemeClr val="accent1"/>
              </a:solidFill>
              <a:latin typeface="Times New Roman"/>
              <a:ea typeface="Times New Roman"/>
              <a:cs typeface="Times New Roman"/>
              <a:sym typeface="Times New Roman"/>
            </a:endParaRPr>
          </a:p>
        </p:txBody>
      </p:sp>
      <p:sp>
        <p:nvSpPr>
          <p:cNvPr id="165" name="Google Shape;165;p27"/>
          <p:cNvSpPr txBox="1"/>
          <p:nvPr/>
        </p:nvSpPr>
        <p:spPr>
          <a:xfrm>
            <a:off x="4857559" y="1345663"/>
            <a:ext cx="3071400" cy="3002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s" b="1">
                <a:solidFill>
                  <a:schemeClr val="accent1"/>
                </a:solidFill>
                <a:latin typeface="Times New Roman"/>
                <a:ea typeface="Times New Roman"/>
                <a:cs typeface="Times New Roman"/>
                <a:sym typeface="Times New Roman"/>
              </a:rPr>
              <a:t>Outputs:</a:t>
            </a:r>
            <a:endParaRPr b="1">
              <a:solidFill>
                <a:schemeClr val="accent1"/>
              </a:solidFill>
              <a:latin typeface="Times New Roman"/>
              <a:ea typeface="Times New Roman"/>
              <a:cs typeface="Times New Roman"/>
              <a:sym typeface="Times New Roman"/>
            </a:endParaRPr>
          </a:p>
          <a:p>
            <a:pPr marL="457200" lvl="0" indent="-317500" algn="l" rtl="0">
              <a:lnSpc>
                <a:spcPct val="115000"/>
              </a:lnSpc>
              <a:spcBef>
                <a:spcPts val="1200"/>
              </a:spcBef>
              <a:spcAft>
                <a:spcPts val="0"/>
              </a:spcAft>
              <a:buClr>
                <a:schemeClr val="accent1"/>
              </a:buClr>
              <a:buSzPts val="1400"/>
              <a:buFont typeface="Times New Roman"/>
              <a:buChar char="●"/>
            </a:pPr>
            <a:r>
              <a:rPr lang="es">
                <a:solidFill>
                  <a:schemeClr val="accent1"/>
                </a:solidFill>
                <a:latin typeface="Times New Roman"/>
                <a:ea typeface="Times New Roman"/>
                <a:cs typeface="Times New Roman"/>
                <a:sym typeface="Times New Roman"/>
              </a:rPr>
              <a:t>Concurrence (2q)</a:t>
            </a:r>
            <a:endParaRPr>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a:solidFill>
                <a:schemeClr val="accent1"/>
              </a:solidFill>
              <a:latin typeface="Times New Roman"/>
              <a:ea typeface="Times New Roman"/>
              <a:cs typeface="Times New Roman"/>
              <a:sym typeface="Times New Roman"/>
            </a:endParaRPr>
          </a:p>
          <a:p>
            <a:pPr marL="0" lvl="0" indent="0" algn="l" rtl="0">
              <a:lnSpc>
                <a:spcPct val="115000"/>
              </a:lnSpc>
              <a:spcBef>
                <a:spcPts val="1200"/>
              </a:spcBef>
              <a:spcAft>
                <a:spcPts val="1200"/>
              </a:spcAft>
              <a:buNone/>
            </a:pPr>
            <a:endParaRPr>
              <a:solidFill>
                <a:schemeClr val="accent1"/>
              </a:solidFill>
              <a:latin typeface="Times New Roman"/>
              <a:ea typeface="Times New Roman"/>
              <a:cs typeface="Times New Roman"/>
              <a:sym typeface="Times New Roman"/>
            </a:endParaRPr>
          </a:p>
        </p:txBody>
      </p:sp>
      <p:pic>
        <p:nvPicPr>
          <p:cNvPr id="166" name="Google Shape;166;p27" descr="{&quot;backgroundColorModified&quot;:false,&quot;id&quot;:&quot;5&quot;,&quot;type&quot;:&quot;$$&quot;,&quot;font&quot;:{&quot;family&quot;:&quot;Lato&quot;,&quot;color&quot;:&quot;#000000&quot;,&quot;size&quot;:14},&quot;code&quot;:&quot;$$p_{m}=\\text{Tr}\\left(\\rho M_{m}\\right)$$&quot;,&quot;backgroundColor&quot;:&quot;#FFFFFF&quot;,&quot;aid&quot;:null,&quot;ts&quot;:1693769991985,&quot;cs&quot;:&quot;LK+R7q1j81hO9qJ7qHr/hQ==&quot;,&quot;size&quot;:{&quot;width&quot;:122.5,&quot;height&quot;:19.166666666666668}}"/>
          <p:cNvPicPr preferRelativeResize="0"/>
          <p:nvPr/>
        </p:nvPicPr>
        <p:blipFill>
          <a:blip r:embed="rId3">
            <a:alphaModFix/>
          </a:blip>
          <a:stretch>
            <a:fillRect/>
          </a:stretch>
        </p:blipFill>
        <p:spPr>
          <a:xfrm>
            <a:off x="1397163" y="2755575"/>
            <a:ext cx="1199080" cy="273375"/>
          </a:xfrm>
          <a:prstGeom prst="rect">
            <a:avLst/>
          </a:prstGeom>
          <a:noFill/>
          <a:ln>
            <a:noFill/>
          </a:ln>
        </p:spPr>
      </p:pic>
      <p:pic>
        <p:nvPicPr>
          <p:cNvPr id="167" name="Google Shape;167;p27" descr="{&quot;type&quot;:&quot;$$&quot;,&quot;backgroundColorModified&quot;:false,&quot;font&quot;:{&quot;color&quot;:&quot;#000000&quot;,&quot;family&quot;:&quot;Lato&quot;,&quot;size&quot;:9},&quot;backgroundColor&quot;:&quot;#FFFFFF&quot;,&quot;code&quot;:&quot;$$M_{m}$$&quot;,&quot;id&quot;:&quot;6&quot;,&quot;aid&quot;:null,&quot;ts&quot;:1693770134334,&quot;cs&quot;:&quot;nakUKbirFyjU7XozM2lIug==&quot;,&quot;size&quot;:{&quot;width&quot;:22.37269606299212,&quot;height&quot;:12.173233070866138}}"/>
          <p:cNvPicPr preferRelativeResize="0"/>
          <p:nvPr/>
        </p:nvPicPr>
        <p:blipFill>
          <a:blip r:embed="rId4">
            <a:alphaModFix/>
          </a:blip>
          <a:stretch>
            <a:fillRect/>
          </a:stretch>
        </p:blipFill>
        <p:spPr>
          <a:xfrm>
            <a:off x="1306287" y="3155776"/>
            <a:ext cx="336633" cy="182562"/>
          </a:xfrm>
          <a:prstGeom prst="rect">
            <a:avLst/>
          </a:prstGeom>
          <a:noFill/>
          <a:ln>
            <a:noFill/>
          </a:ln>
        </p:spPr>
      </p:pic>
      <p:pic>
        <p:nvPicPr>
          <p:cNvPr id="168" name="Google Shape;168;p27" descr="{&quot;backgroundColorModified&quot;:false,&quot;aid&quot;:null,&quot;type&quot;:&quot;$$&quot;,&quot;id&quot;:&quot;8&quot;,&quot;backgroundColor&quot;:&quot;#FFFFFF&quot;,&quot;code&quot;:&quot;$$C\\left(\\rho\\right)\\,=\\,\\text{max}\\left\\{0,\\lambda_{1}-\\lambda_{2}-\\lambda_{3}-\\lambda_{4}\\right\\}$$&quot;,&quot;font&quot;:{&quot;size&quot;:12,&quot;color&quot;:&quot;#000000&quot;,&quot;family&quot;:&quot;Lato&quot;},&quot;ts&quot;:1693772693133,&quot;cs&quot;:&quot;JeINsndBCb7FnicLAa9p6g==&quot;,&quot;size&quot;:{&quot;width&quot;:282.25000000000006,&quot;height&quot;:19}}"/>
          <p:cNvPicPr preferRelativeResize="0"/>
          <p:nvPr/>
        </p:nvPicPr>
        <p:blipFill>
          <a:blip r:embed="rId5">
            <a:alphaModFix/>
          </a:blip>
          <a:stretch>
            <a:fillRect/>
          </a:stretch>
        </p:blipFill>
        <p:spPr>
          <a:xfrm>
            <a:off x="5329583" y="2197896"/>
            <a:ext cx="2688431" cy="180975"/>
          </a:xfrm>
          <a:prstGeom prst="rect">
            <a:avLst/>
          </a:prstGeom>
          <a:noFill/>
          <a:ln>
            <a:noFill/>
          </a:ln>
        </p:spPr>
      </p:pic>
      <p:pic>
        <p:nvPicPr>
          <p:cNvPr id="169" name="Google Shape;169;p27" descr="{&quot;backgroundColorModified&quot;:false,&quot;backgroundColor&quot;:&quot;#FFFFFF&quot;,&quot;id&quot;:&quot;9&quot;,&quot;font&quot;:{&quot;color&quot;:&quot;#000000&quot;,&quot;family&quot;:&quot;Lato&quot;,&quot;size&quot;:14},&quot;aid&quot;:null,&quot;code&quot;:&quot;$$T\\,=\\,{\\sqrt[]{{\\sqrt[]{\\rho}}\\tilde{\\rho}{\\sqrt[]{\\rho}}}}$$&quot;,&quot;type&quot;:&quot;$$&quot;,&quot;ts&quot;:1693773089779,&quot;cs&quot;:&quot;UqePzssh9fzSzRsZwJHJKQ==&quot;,&quot;size&quot;:{&quot;width&quot;:127,&quot;height&quot;:34.333333333333336}}"/>
          <p:cNvPicPr preferRelativeResize="0"/>
          <p:nvPr/>
        </p:nvPicPr>
        <p:blipFill>
          <a:blip r:embed="rId6">
            <a:alphaModFix/>
          </a:blip>
          <a:stretch>
            <a:fillRect/>
          </a:stretch>
        </p:blipFill>
        <p:spPr>
          <a:xfrm>
            <a:off x="5483450" y="2475725"/>
            <a:ext cx="1209675" cy="327025"/>
          </a:xfrm>
          <a:prstGeom prst="rect">
            <a:avLst/>
          </a:prstGeom>
          <a:noFill/>
          <a:ln>
            <a:noFill/>
          </a:ln>
        </p:spPr>
      </p:pic>
      <p:sp>
        <p:nvSpPr>
          <p:cNvPr id="170" name="Google Shape;170;p27"/>
          <p:cNvSpPr txBox="1"/>
          <p:nvPr/>
        </p:nvSpPr>
        <p:spPr>
          <a:xfrm>
            <a:off x="729250" y="1349100"/>
            <a:ext cx="3205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b="1">
                <a:solidFill>
                  <a:schemeClr val="dk2"/>
                </a:solidFill>
                <a:latin typeface="Times New Roman"/>
                <a:ea typeface="Times New Roman"/>
                <a:cs typeface="Times New Roman"/>
                <a:sym typeface="Times New Roman"/>
              </a:rPr>
              <a:t>Inputs:</a:t>
            </a:r>
            <a:endParaRPr b="1">
              <a:solidFill>
                <a:schemeClr val="dk2"/>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74"/>
        <p:cNvGrpSpPr/>
        <p:nvPr/>
      </p:nvGrpSpPr>
      <p:grpSpPr>
        <a:xfrm>
          <a:off x="0" y="0"/>
          <a:ext cx="0" cy="0"/>
          <a:chOff x="0" y="0"/>
          <a:chExt cx="0" cy="0"/>
        </a:xfrm>
      </p:grpSpPr>
      <p:sp>
        <p:nvSpPr>
          <p:cNvPr id="175" name="Google Shape;175;p28"/>
          <p:cNvSpPr txBox="1"/>
          <p:nvPr/>
        </p:nvSpPr>
        <p:spPr>
          <a:xfrm>
            <a:off x="431663" y="420063"/>
            <a:ext cx="6321600" cy="635400"/>
          </a:xfrm>
          <a:prstGeom prst="rect">
            <a:avLst/>
          </a:prstGeom>
          <a:no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None/>
            </a:pPr>
            <a:r>
              <a:rPr lang="es" sz="2700" b="1">
                <a:latin typeface="Times New Roman"/>
                <a:ea typeface="Times New Roman"/>
                <a:cs typeface="Times New Roman"/>
                <a:sym typeface="Times New Roman"/>
              </a:rPr>
              <a:t>Los dos tipos de redes:</a:t>
            </a:r>
            <a:endParaRPr sz="2700" b="1">
              <a:solidFill>
                <a:srgbClr val="000000"/>
              </a:solidFill>
              <a:latin typeface="Times New Roman"/>
              <a:ea typeface="Times New Roman"/>
              <a:cs typeface="Times New Roman"/>
              <a:sym typeface="Times New Roman"/>
            </a:endParaRPr>
          </a:p>
        </p:txBody>
      </p:sp>
      <p:sp>
        <p:nvSpPr>
          <p:cNvPr id="176" name="Google Shape;176;p28"/>
          <p:cNvSpPr txBox="1"/>
          <p:nvPr/>
        </p:nvSpPr>
        <p:spPr>
          <a:xfrm>
            <a:off x="861400" y="1593300"/>
            <a:ext cx="3071400" cy="1598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s" b="1">
                <a:solidFill>
                  <a:srgbClr val="000000"/>
                </a:solidFill>
                <a:latin typeface="Times New Roman"/>
                <a:ea typeface="Times New Roman"/>
                <a:cs typeface="Times New Roman"/>
                <a:sym typeface="Times New Roman"/>
              </a:rPr>
              <a:t>Measurement-Specific DNN</a:t>
            </a:r>
            <a:endParaRPr b="1">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1200"/>
              </a:spcAft>
              <a:buNone/>
            </a:pPr>
            <a:r>
              <a:rPr lang="es">
                <a:solidFill>
                  <a:srgbClr val="000000"/>
                </a:solidFill>
                <a:latin typeface="Times New Roman"/>
                <a:ea typeface="Times New Roman"/>
                <a:cs typeface="Times New Roman"/>
                <a:sym typeface="Times New Roman"/>
              </a:rPr>
              <a:t>Esta red está diseñada para trabajar directamente sobre un conjunto predefinido de proyectores de medida.</a:t>
            </a:r>
            <a:endParaRPr>
              <a:solidFill>
                <a:srgbClr val="000000"/>
              </a:solidFill>
              <a:latin typeface="Times New Roman"/>
              <a:ea typeface="Times New Roman"/>
              <a:cs typeface="Times New Roman"/>
              <a:sym typeface="Times New Roman"/>
            </a:endParaRPr>
          </a:p>
        </p:txBody>
      </p:sp>
      <p:pic>
        <p:nvPicPr>
          <p:cNvPr id="177" name="Google Shape;177;p28"/>
          <p:cNvPicPr preferRelativeResize="0"/>
          <p:nvPr/>
        </p:nvPicPr>
        <p:blipFill>
          <a:blip r:embed="rId3">
            <a:alphaModFix/>
          </a:blip>
          <a:stretch>
            <a:fillRect/>
          </a:stretch>
        </p:blipFill>
        <p:spPr>
          <a:xfrm>
            <a:off x="4700450" y="1223200"/>
            <a:ext cx="4095662" cy="2319826"/>
          </a:xfrm>
          <a:prstGeom prst="rect">
            <a:avLst/>
          </a:prstGeom>
          <a:noFill/>
          <a:ln>
            <a:noFill/>
          </a:ln>
        </p:spPr>
      </p:pic>
      <p:pic>
        <p:nvPicPr>
          <p:cNvPr id="178" name="Google Shape;178;p28" descr="{&quot;backgroundColorModified&quot;:false,&quot;id&quot;:&quot;5&quot;,&quot;type&quot;:&quot;$$&quot;,&quot;font&quot;:{&quot;family&quot;:&quot;Lato&quot;,&quot;color&quot;:&quot;#000000&quot;,&quot;size&quot;:18.5},&quot;code&quot;:&quot;$$p_{m}=\\text{Tr}\\left(\\rho M_{m}\\right)$$&quot;,&quot;backgroundColor&quot;:&quot;#FFFFFF&quot;,&quot;aid&quot;:null,&quot;ts&quot;:1696350885694,&quot;cs&quot;:&quot;Vl8iH0PrJCHEVvyIUfH9BQ==&quot;,&quot;size&quot;:{&quot;width&quot;:168.53009842519694,&quot;height&quot;:26.36482152230972}}"/>
          <p:cNvPicPr preferRelativeResize="0"/>
          <p:nvPr/>
        </p:nvPicPr>
        <p:blipFill>
          <a:blip r:embed="rId4">
            <a:alphaModFix/>
          </a:blip>
          <a:stretch>
            <a:fillRect/>
          </a:stretch>
        </p:blipFill>
        <p:spPr>
          <a:xfrm>
            <a:off x="1828750" y="3320389"/>
            <a:ext cx="1605249" cy="251125"/>
          </a:xfrm>
          <a:prstGeom prst="rect">
            <a:avLst/>
          </a:prstGeom>
          <a:noFill/>
          <a:ln>
            <a:noFill/>
          </a:ln>
        </p:spPr>
      </p:pic>
      <p:sp>
        <p:nvSpPr>
          <p:cNvPr id="179" name="Google Shape;179;p28"/>
          <p:cNvSpPr/>
          <p:nvPr/>
        </p:nvSpPr>
        <p:spPr>
          <a:xfrm>
            <a:off x="1583550" y="3191700"/>
            <a:ext cx="143700" cy="5085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txBox="1"/>
          <p:nvPr/>
        </p:nvSpPr>
        <p:spPr>
          <a:xfrm>
            <a:off x="854857" y="3245850"/>
            <a:ext cx="77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b="1" dirty="0">
                <a:latin typeface="Times New Roman"/>
                <a:ea typeface="Times New Roman"/>
                <a:cs typeface="Times New Roman"/>
                <a:sym typeface="Times New Roman"/>
              </a:rPr>
              <a:t>Inputs:</a:t>
            </a:r>
            <a:endParaRPr b="1" dirty="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84"/>
        <p:cNvGrpSpPr/>
        <p:nvPr/>
      </p:nvGrpSpPr>
      <p:grpSpPr>
        <a:xfrm>
          <a:off x="0" y="0"/>
          <a:ext cx="0" cy="0"/>
          <a:chOff x="0" y="0"/>
          <a:chExt cx="0" cy="0"/>
        </a:xfrm>
      </p:grpSpPr>
      <p:sp>
        <p:nvSpPr>
          <p:cNvPr id="185" name="Google Shape;185;p29"/>
          <p:cNvSpPr txBox="1"/>
          <p:nvPr/>
        </p:nvSpPr>
        <p:spPr>
          <a:xfrm>
            <a:off x="431663" y="420063"/>
            <a:ext cx="6321600" cy="635400"/>
          </a:xfrm>
          <a:prstGeom prst="rect">
            <a:avLst/>
          </a:prstGeom>
          <a:no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None/>
            </a:pPr>
            <a:r>
              <a:rPr lang="es" sz="2700" b="1">
                <a:latin typeface="Times New Roman"/>
                <a:ea typeface="Times New Roman"/>
                <a:cs typeface="Times New Roman"/>
                <a:sym typeface="Times New Roman"/>
              </a:rPr>
              <a:t>Los dos tipos de redes:</a:t>
            </a:r>
            <a:endParaRPr sz="2700" b="1">
              <a:solidFill>
                <a:srgbClr val="000000"/>
              </a:solidFill>
              <a:latin typeface="Times New Roman"/>
              <a:ea typeface="Times New Roman"/>
              <a:cs typeface="Times New Roman"/>
              <a:sym typeface="Times New Roman"/>
            </a:endParaRPr>
          </a:p>
        </p:txBody>
      </p:sp>
      <p:sp>
        <p:nvSpPr>
          <p:cNvPr id="186" name="Google Shape;186;p29"/>
          <p:cNvSpPr txBox="1"/>
          <p:nvPr/>
        </p:nvSpPr>
        <p:spPr>
          <a:xfrm>
            <a:off x="930350" y="1292200"/>
            <a:ext cx="3175200" cy="216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s" b="1">
                <a:solidFill>
                  <a:srgbClr val="000000"/>
                </a:solidFill>
                <a:latin typeface="Times New Roman"/>
                <a:ea typeface="Times New Roman"/>
                <a:cs typeface="Times New Roman"/>
                <a:sym typeface="Times New Roman"/>
              </a:rPr>
              <a:t>Measurement-Independent DNN</a:t>
            </a:r>
            <a:endParaRPr b="1">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1200"/>
              </a:spcAft>
              <a:buNone/>
            </a:pPr>
            <a:r>
              <a:rPr lang="es">
                <a:solidFill>
                  <a:srgbClr val="000000"/>
                </a:solidFill>
                <a:latin typeface="Times New Roman"/>
                <a:ea typeface="Times New Roman"/>
                <a:cs typeface="Times New Roman"/>
                <a:sym typeface="Times New Roman"/>
              </a:rPr>
              <a:t>Esta red se basa en el conocimiento a priori de los proyectores de medida y predice la concurrencia y la información mutua independientemente de las configuraciones de la medida.</a:t>
            </a:r>
            <a:endParaRPr>
              <a:solidFill>
                <a:srgbClr val="000000"/>
              </a:solidFill>
              <a:latin typeface="Times New Roman"/>
              <a:ea typeface="Times New Roman"/>
              <a:cs typeface="Times New Roman"/>
              <a:sym typeface="Times New Roman"/>
            </a:endParaRPr>
          </a:p>
        </p:txBody>
      </p:sp>
      <p:pic>
        <p:nvPicPr>
          <p:cNvPr id="187" name="Google Shape;187;p29"/>
          <p:cNvPicPr preferRelativeResize="0"/>
          <p:nvPr/>
        </p:nvPicPr>
        <p:blipFill>
          <a:blip r:embed="rId3">
            <a:alphaModFix/>
          </a:blip>
          <a:stretch>
            <a:fillRect/>
          </a:stretch>
        </p:blipFill>
        <p:spPr>
          <a:xfrm>
            <a:off x="4507075" y="1577875"/>
            <a:ext cx="4267203" cy="1987750"/>
          </a:xfrm>
          <a:prstGeom prst="rect">
            <a:avLst/>
          </a:prstGeom>
          <a:noFill/>
          <a:ln>
            <a:noFill/>
          </a:ln>
        </p:spPr>
      </p:pic>
      <p:pic>
        <p:nvPicPr>
          <p:cNvPr id="188" name="Google Shape;188;p29" descr="{&quot;backgroundColorModified&quot;:false,&quot;id&quot;:&quot;5&quot;,&quot;type&quot;:&quot;$$&quot;,&quot;font&quot;:{&quot;family&quot;:&quot;Lato&quot;,&quot;color&quot;:&quot;#000000&quot;,&quot;size&quot;:14},&quot;code&quot;:&quot;$$p_{m}=\\text{Tr}\\left(\\rho M_{m}\\right)$$&quot;,&quot;backgroundColor&quot;:&quot;#FFFFFF&quot;,&quot;aid&quot;:null,&quot;ts&quot;:1693769991985,&quot;cs&quot;:&quot;LK+R7q1j81hO9qJ7qHr/hQ==&quot;,&quot;size&quot;:{&quot;width&quot;:122.5,&quot;height&quot;:19.166666666666668}}"/>
          <p:cNvPicPr preferRelativeResize="0"/>
          <p:nvPr/>
        </p:nvPicPr>
        <p:blipFill>
          <a:blip r:embed="rId4">
            <a:alphaModFix/>
          </a:blip>
          <a:stretch>
            <a:fillRect/>
          </a:stretch>
        </p:blipFill>
        <p:spPr>
          <a:xfrm>
            <a:off x="1998358" y="3161238"/>
            <a:ext cx="1210206" cy="253842"/>
          </a:xfrm>
          <a:prstGeom prst="rect">
            <a:avLst/>
          </a:prstGeom>
          <a:noFill/>
          <a:ln>
            <a:noFill/>
          </a:ln>
        </p:spPr>
      </p:pic>
      <p:pic>
        <p:nvPicPr>
          <p:cNvPr id="189" name="Google Shape;189;p29" descr="{&quot;type&quot;:&quot;$$&quot;,&quot;backgroundColorModified&quot;:false,&quot;font&quot;:{&quot;color&quot;:&quot;#000000&quot;,&quot;family&quot;:&quot;Lato&quot;,&quot;size&quot;:8.5},&quot;backgroundColor&quot;:&quot;#FFFFFF&quot;,&quot;code&quot;:&quot;$$M_{m}$$&quot;,&quot;id&quot;:&quot;6&quot;,&quot;aid&quot;:null,&quot;ts&quot;:1696350906485,&quot;cs&quot;:&quot;A8m7M/M/oEpn+rNd3B5ghw==&quot;,&quot;size&quot;:{&quot;width&quot;:21.55765984251968,&quot;height&quot;:11.729670078740158}}"/>
          <p:cNvPicPr preferRelativeResize="0"/>
          <p:nvPr/>
        </p:nvPicPr>
        <p:blipFill>
          <a:blip r:embed="rId5">
            <a:alphaModFix/>
          </a:blip>
          <a:stretch>
            <a:fillRect/>
          </a:stretch>
        </p:blipFill>
        <p:spPr>
          <a:xfrm>
            <a:off x="2072264" y="3478023"/>
            <a:ext cx="346857" cy="190491"/>
          </a:xfrm>
          <a:prstGeom prst="rect">
            <a:avLst/>
          </a:prstGeom>
          <a:noFill/>
          <a:ln>
            <a:noFill/>
          </a:ln>
        </p:spPr>
      </p:pic>
      <p:sp>
        <p:nvSpPr>
          <p:cNvPr id="190" name="Google Shape;190;p29"/>
          <p:cNvSpPr/>
          <p:nvPr/>
        </p:nvSpPr>
        <p:spPr>
          <a:xfrm>
            <a:off x="1753512" y="3161237"/>
            <a:ext cx="148500" cy="5304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txBox="1"/>
          <p:nvPr/>
        </p:nvSpPr>
        <p:spPr>
          <a:xfrm>
            <a:off x="930350" y="3224588"/>
            <a:ext cx="854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b="1">
                <a:latin typeface="Times New Roman"/>
                <a:ea typeface="Times New Roman"/>
                <a:cs typeface="Times New Roman"/>
                <a:sym typeface="Times New Roman"/>
              </a:rPr>
              <a:t>Inputs:</a:t>
            </a:r>
            <a:endParaRPr b="1">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95"/>
        <p:cNvGrpSpPr/>
        <p:nvPr/>
      </p:nvGrpSpPr>
      <p:grpSpPr>
        <a:xfrm>
          <a:off x="0" y="0"/>
          <a:ext cx="0" cy="0"/>
          <a:chOff x="0" y="0"/>
          <a:chExt cx="0" cy="0"/>
        </a:xfrm>
      </p:grpSpPr>
      <p:sp>
        <p:nvSpPr>
          <p:cNvPr id="196" name="Google Shape;196;p30"/>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latin typeface="Times New Roman"/>
                <a:ea typeface="Times New Roman"/>
                <a:cs typeface="Times New Roman"/>
                <a:sym typeface="Times New Roman"/>
              </a:rPr>
              <a:t>Nuestra simplificación de las redes</a:t>
            </a:r>
            <a:endParaRPr>
              <a:latin typeface="Times New Roman"/>
              <a:ea typeface="Times New Roman"/>
              <a:cs typeface="Times New Roman"/>
              <a:sym typeface="Times New Roman"/>
            </a:endParaRPr>
          </a:p>
        </p:txBody>
      </p:sp>
      <p:sp>
        <p:nvSpPr>
          <p:cNvPr id="197" name="Google Shape;197;p30"/>
          <p:cNvSpPr txBox="1">
            <a:spLocks noGrp="1"/>
          </p:cNvSpPr>
          <p:nvPr>
            <p:ph type="body" idx="1"/>
          </p:nvPr>
        </p:nvSpPr>
        <p:spPr>
          <a:xfrm>
            <a:off x="311700" y="139762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2"/>
              </a:buClr>
              <a:buSzPts val="1100"/>
              <a:buFont typeface="Arial"/>
              <a:buNone/>
            </a:pPr>
            <a:r>
              <a:rPr lang="es">
                <a:solidFill>
                  <a:schemeClr val="accent1"/>
                </a:solidFill>
                <a:latin typeface="Times New Roman"/>
                <a:ea typeface="Times New Roman"/>
                <a:cs typeface="Times New Roman"/>
                <a:sym typeface="Times New Roman"/>
              </a:rPr>
              <a:t>Con respecto a las redes originales de </a:t>
            </a:r>
            <a:r>
              <a:rPr lang="es" i="1">
                <a:solidFill>
                  <a:schemeClr val="accent1"/>
                </a:solidFill>
                <a:latin typeface="Times New Roman"/>
                <a:ea typeface="Times New Roman"/>
                <a:cs typeface="Times New Roman"/>
                <a:sym typeface="Times New Roman"/>
              </a:rPr>
              <a:t>Koutny y colaboradores</a:t>
            </a:r>
            <a:r>
              <a:rPr lang="es">
                <a:solidFill>
                  <a:schemeClr val="accent1"/>
                </a:solidFill>
                <a:latin typeface="Times New Roman"/>
                <a:ea typeface="Times New Roman"/>
                <a:cs typeface="Times New Roman"/>
                <a:sym typeface="Times New Roman"/>
              </a:rPr>
              <a:t> se modificaron </a:t>
            </a:r>
            <a:r>
              <a:rPr lang="es" b="1">
                <a:solidFill>
                  <a:schemeClr val="accent1"/>
                </a:solidFill>
                <a:latin typeface="Times New Roman"/>
                <a:ea typeface="Times New Roman"/>
                <a:cs typeface="Times New Roman"/>
                <a:sym typeface="Times New Roman"/>
              </a:rPr>
              <a:t>2 aspectos</a:t>
            </a:r>
            <a:r>
              <a:rPr lang="es">
                <a:solidFill>
                  <a:schemeClr val="accent1"/>
                </a:solidFill>
                <a:latin typeface="Times New Roman"/>
                <a:ea typeface="Times New Roman"/>
                <a:cs typeface="Times New Roman"/>
                <a:sym typeface="Times New Roman"/>
              </a:rPr>
              <a:t> principales de las redes. </a:t>
            </a:r>
            <a:endParaRPr>
              <a:solidFill>
                <a:schemeClr val="accent1"/>
              </a:solidFill>
              <a:latin typeface="Times New Roman"/>
              <a:ea typeface="Times New Roman"/>
              <a:cs typeface="Times New Roman"/>
              <a:sym typeface="Times New Roman"/>
            </a:endParaRPr>
          </a:p>
          <a:p>
            <a:pPr marL="457200" lvl="0" indent="-317500" algn="l" rtl="0">
              <a:spcBef>
                <a:spcPts val="1200"/>
              </a:spcBef>
              <a:spcAft>
                <a:spcPts val="0"/>
              </a:spcAft>
              <a:buClr>
                <a:schemeClr val="accent1"/>
              </a:buClr>
              <a:buSzPts val="1400"/>
              <a:buAutoNum type="arabicPeriod"/>
            </a:pPr>
            <a:r>
              <a:rPr lang="es" b="1">
                <a:solidFill>
                  <a:schemeClr val="accent1"/>
                </a:solidFill>
                <a:latin typeface="Times New Roman"/>
                <a:ea typeface="Times New Roman"/>
                <a:cs typeface="Times New Roman"/>
                <a:sym typeface="Times New Roman"/>
              </a:rPr>
              <a:t>El número de neuronas</a:t>
            </a:r>
            <a:r>
              <a:rPr lang="es">
                <a:solidFill>
                  <a:schemeClr val="accent1"/>
                </a:solidFill>
                <a:latin typeface="Times New Roman"/>
                <a:ea typeface="Times New Roman"/>
                <a:cs typeface="Times New Roman"/>
                <a:sym typeface="Times New Roman"/>
              </a:rPr>
              <a:t> en las capas densas se ha puesto de forma decreciente: 120,80,70,60,50,40,1</a:t>
            </a:r>
            <a:endParaRPr>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AutoNum type="arabicPeriod"/>
            </a:pPr>
            <a:r>
              <a:rPr lang="es">
                <a:solidFill>
                  <a:schemeClr val="accent1"/>
                </a:solidFill>
                <a:latin typeface="Times New Roman"/>
                <a:ea typeface="Times New Roman"/>
                <a:cs typeface="Times New Roman"/>
                <a:sym typeface="Times New Roman"/>
              </a:rPr>
              <a:t>El modelo de red Measurement Specific se ha modificado </a:t>
            </a:r>
            <a:r>
              <a:rPr lang="es" b="1">
                <a:solidFill>
                  <a:schemeClr val="accent1"/>
                </a:solidFill>
                <a:latin typeface="Times New Roman"/>
                <a:ea typeface="Times New Roman"/>
                <a:cs typeface="Times New Roman"/>
                <a:sym typeface="Times New Roman"/>
              </a:rPr>
              <a:t>de ser una red convolucionar a una red densa</a:t>
            </a:r>
            <a:r>
              <a:rPr lang="es">
                <a:solidFill>
                  <a:schemeClr val="accent1"/>
                </a:solidFill>
                <a:latin typeface="Times New Roman"/>
                <a:ea typeface="Times New Roman"/>
                <a:cs typeface="Times New Roman"/>
                <a:sym typeface="Times New Roman"/>
              </a:rPr>
              <a:t> desde el principio.</a:t>
            </a:r>
            <a:endParaRPr>
              <a:solidFill>
                <a:schemeClr val="accent1"/>
              </a:solidFill>
              <a:latin typeface="Times New Roman"/>
              <a:ea typeface="Times New Roman"/>
              <a:cs typeface="Times New Roman"/>
              <a:sym typeface="Times New Roman"/>
            </a:endParaRPr>
          </a:p>
        </p:txBody>
      </p:sp>
      <p:pic>
        <p:nvPicPr>
          <p:cNvPr id="198" name="Google Shape;198;p30"/>
          <p:cNvPicPr preferRelativeResize="0"/>
          <p:nvPr/>
        </p:nvPicPr>
        <p:blipFill>
          <a:blip r:embed="rId3">
            <a:alphaModFix/>
          </a:blip>
          <a:stretch>
            <a:fillRect/>
          </a:stretch>
        </p:blipFill>
        <p:spPr>
          <a:xfrm>
            <a:off x="4476275" y="1313200"/>
            <a:ext cx="3184952" cy="1461825"/>
          </a:xfrm>
          <a:prstGeom prst="rect">
            <a:avLst/>
          </a:prstGeom>
          <a:noFill/>
          <a:ln>
            <a:noFill/>
          </a:ln>
        </p:spPr>
      </p:pic>
      <p:pic>
        <p:nvPicPr>
          <p:cNvPr id="199" name="Google Shape;199;p30"/>
          <p:cNvPicPr preferRelativeResize="0"/>
          <p:nvPr/>
        </p:nvPicPr>
        <p:blipFill>
          <a:blip r:embed="rId4">
            <a:alphaModFix/>
          </a:blip>
          <a:stretch>
            <a:fillRect/>
          </a:stretch>
        </p:blipFill>
        <p:spPr>
          <a:xfrm>
            <a:off x="4476275" y="2834725"/>
            <a:ext cx="3184950" cy="15475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03"/>
        <p:cNvGrpSpPr/>
        <p:nvPr/>
      </p:nvGrpSpPr>
      <p:grpSpPr>
        <a:xfrm>
          <a:off x="0" y="0"/>
          <a:ext cx="0" cy="0"/>
          <a:chOff x="0" y="0"/>
          <a:chExt cx="0" cy="0"/>
        </a:xfrm>
      </p:grpSpPr>
      <p:sp>
        <p:nvSpPr>
          <p:cNvPr id="204" name="Google Shape;204;p31"/>
          <p:cNvSpPr txBox="1">
            <a:spLocks noGrp="1"/>
          </p:cNvSpPr>
          <p:nvPr>
            <p:ph type="title"/>
          </p:nvPr>
        </p:nvSpPr>
        <p:spPr>
          <a:xfrm>
            <a:off x="311700" y="555600"/>
            <a:ext cx="52863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s" sz="2700">
                <a:latin typeface="Times New Roman"/>
                <a:ea typeface="Times New Roman"/>
                <a:cs typeface="Times New Roman"/>
                <a:sym typeface="Times New Roman"/>
              </a:rPr>
              <a:t>La distribución de los datos</a:t>
            </a:r>
            <a:endParaRPr sz="2700">
              <a:latin typeface="Times New Roman"/>
              <a:ea typeface="Times New Roman"/>
              <a:cs typeface="Times New Roman"/>
              <a:sym typeface="Times New Roman"/>
            </a:endParaRPr>
          </a:p>
        </p:txBody>
      </p:sp>
      <p:sp>
        <p:nvSpPr>
          <p:cNvPr id="205" name="Google Shape;205;p31"/>
          <p:cNvSpPr txBox="1">
            <a:spLocks noGrp="1"/>
          </p:cNvSpPr>
          <p:nvPr>
            <p:ph type="body" idx="1"/>
          </p:nvPr>
        </p:nvSpPr>
        <p:spPr>
          <a:xfrm>
            <a:off x="311700" y="1389600"/>
            <a:ext cx="2959800"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400">
                <a:solidFill>
                  <a:schemeClr val="accent1"/>
                </a:solidFill>
                <a:latin typeface="Times New Roman"/>
                <a:ea typeface="Times New Roman"/>
                <a:cs typeface="Times New Roman"/>
                <a:sym typeface="Times New Roman"/>
              </a:rPr>
              <a:t>Para ambas redes se decidió seguir la misma distribución para los datos:</a:t>
            </a:r>
            <a:endParaRPr sz="1400">
              <a:solidFill>
                <a:schemeClr val="accent1"/>
              </a:solidFill>
              <a:latin typeface="Times New Roman"/>
              <a:ea typeface="Times New Roman"/>
              <a:cs typeface="Times New Roman"/>
              <a:sym typeface="Times New Roman"/>
            </a:endParaRPr>
          </a:p>
          <a:p>
            <a:pPr marL="457200" lvl="0" indent="-317500" algn="l" rtl="0">
              <a:spcBef>
                <a:spcPts val="1200"/>
              </a:spcBef>
              <a:spcAft>
                <a:spcPts val="0"/>
              </a:spcAft>
              <a:buClr>
                <a:schemeClr val="accent1"/>
              </a:buClr>
              <a:buSzPts val="1400"/>
              <a:buFont typeface="Times New Roman"/>
              <a:buChar char="●"/>
            </a:pPr>
            <a:r>
              <a:rPr lang="es" sz="1400">
                <a:solidFill>
                  <a:schemeClr val="accent1"/>
                </a:solidFill>
                <a:latin typeface="Times New Roman"/>
                <a:ea typeface="Times New Roman"/>
                <a:cs typeface="Times New Roman"/>
                <a:sym typeface="Times New Roman"/>
              </a:rPr>
              <a:t>⅘ del total para entrenamiento</a:t>
            </a:r>
            <a:endParaRPr sz="140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Font typeface="Times New Roman"/>
              <a:buChar char="●"/>
            </a:pPr>
            <a:r>
              <a:rPr lang="es" sz="1400">
                <a:solidFill>
                  <a:schemeClr val="accent1"/>
                </a:solidFill>
                <a:latin typeface="Times New Roman"/>
                <a:ea typeface="Times New Roman"/>
                <a:cs typeface="Times New Roman"/>
                <a:sym typeface="Times New Roman"/>
              </a:rPr>
              <a:t>⅕ del total para validación</a:t>
            </a:r>
            <a:endParaRPr sz="2600" b="1">
              <a:solidFill>
                <a:srgbClr val="FF0000"/>
              </a:solidFill>
              <a:latin typeface="Times New Roman"/>
              <a:ea typeface="Times New Roman"/>
              <a:cs typeface="Times New Roman"/>
              <a:sym typeface="Times New Roman"/>
            </a:endParaRPr>
          </a:p>
        </p:txBody>
      </p:sp>
      <p:sp>
        <p:nvSpPr>
          <p:cNvPr id="206" name="Google Shape;206;p31"/>
          <p:cNvSpPr txBox="1">
            <a:spLocks noGrp="1"/>
          </p:cNvSpPr>
          <p:nvPr>
            <p:ph type="body" idx="1"/>
          </p:nvPr>
        </p:nvSpPr>
        <p:spPr>
          <a:xfrm>
            <a:off x="3848375" y="1389600"/>
            <a:ext cx="3891368"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400" dirty="0">
                <a:solidFill>
                  <a:schemeClr val="accent1"/>
                </a:solidFill>
                <a:latin typeface="Times New Roman"/>
                <a:ea typeface="Times New Roman"/>
                <a:cs typeface="Times New Roman"/>
                <a:sym typeface="Times New Roman"/>
              </a:rPr>
              <a:t>De los cuales además:</a:t>
            </a:r>
            <a:endParaRPr sz="1400" dirty="0">
              <a:solidFill>
                <a:schemeClr val="accent1"/>
              </a:solidFill>
              <a:latin typeface="Times New Roman"/>
              <a:ea typeface="Times New Roman"/>
              <a:cs typeface="Times New Roman"/>
              <a:sym typeface="Times New Roman"/>
            </a:endParaRPr>
          </a:p>
          <a:p>
            <a:pPr marL="457200" lvl="0" indent="-317500" algn="l" rtl="0">
              <a:spcBef>
                <a:spcPts val="1200"/>
              </a:spcBef>
              <a:spcAft>
                <a:spcPts val="0"/>
              </a:spcAft>
              <a:buClr>
                <a:schemeClr val="accent1"/>
              </a:buClr>
              <a:buSzPts val="1400"/>
              <a:buFont typeface="Times New Roman"/>
              <a:buChar char="●"/>
            </a:pPr>
            <a:r>
              <a:rPr lang="es" sz="1400" dirty="0">
                <a:solidFill>
                  <a:schemeClr val="accent1"/>
                </a:solidFill>
                <a:latin typeface="Times New Roman"/>
                <a:ea typeface="Times New Roman"/>
                <a:cs typeface="Times New Roman"/>
                <a:sym typeface="Times New Roman"/>
              </a:rPr>
              <a:t>⅕ Estados puros de Haar con ruido</a:t>
            </a:r>
            <a:endParaRPr sz="1400" dirty="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Font typeface="Times New Roman"/>
              <a:buChar char="●"/>
            </a:pPr>
            <a:r>
              <a:rPr lang="es" sz="1400" dirty="0">
                <a:solidFill>
                  <a:schemeClr val="accent1"/>
                </a:solidFill>
                <a:latin typeface="Times New Roman"/>
                <a:ea typeface="Times New Roman"/>
                <a:cs typeface="Times New Roman"/>
                <a:sym typeface="Times New Roman"/>
              </a:rPr>
              <a:t>⅕ Estados aleatorios de Haar con rango=1</a:t>
            </a:r>
            <a:endParaRPr sz="1400" dirty="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Font typeface="Times New Roman"/>
              <a:buChar char="●"/>
            </a:pPr>
            <a:r>
              <a:rPr lang="es" sz="1400" dirty="0">
                <a:solidFill>
                  <a:schemeClr val="accent1"/>
                </a:solidFill>
                <a:latin typeface="Times New Roman"/>
                <a:ea typeface="Times New Roman"/>
                <a:cs typeface="Times New Roman"/>
                <a:sym typeface="Times New Roman"/>
              </a:rPr>
              <a:t>⅕ Estados aleatorios de Haar con rango=2</a:t>
            </a:r>
            <a:endParaRPr sz="1400" dirty="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Font typeface="Times New Roman"/>
              <a:buChar char="●"/>
            </a:pPr>
            <a:r>
              <a:rPr lang="es" sz="1400" dirty="0">
                <a:solidFill>
                  <a:schemeClr val="accent1"/>
                </a:solidFill>
                <a:latin typeface="Times New Roman"/>
                <a:ea typeface="Times New Roman"/>
                <a:cs typeface="Times New Roman"/>
                <a:sym typeface="Times New Roman"/>
              </a:rPr>
              <a:t>⅕ Estados aleatorios de Haar con rango=3</a:t>
            </a:r>
            <a:endParaRPr sz="1400" dirty="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Font typeface="Times New Roman"/>
              <a:buChar char="●"/>
            </a:pPr>
            <a:r>
              <a:rPr lang="es" sz="1400" dirty="0">
                <a:solidFill>
                  <a:schemeClr val="accent1"/>
                </a:solidFill>
                <a:latin typeface="Times New Roman"/>
                <a:ea typeface="Times New Roman"/>
                <a:cs typeface="Times New Roman"/>
                <a:sym typeface="Times New Roman"/>
              </a:rPr>
              <a:t>⅕ Estados aleatorios de Haar con rango=4</a:t>
            </a:r>
            <a:endParaRPr sz="1400" dirty="0">
              <a:solidFill>
                <a:schemeClr val="accent1"/>
              </a:solidFill>
              <a:latin typeface="Times New Roman"/>
              <a:ea typeface="Times New Roman"/>
              <a:cs typeface="Times New Roman"/>
              <a:sym typeface="Times New Roman"/>
            </a:endParaRPr>
          </a:p>
          <a:p>
            <a:pPr marL="0" lvl="0" indent="0" algn="l" rtl="0">
              <a:spcBef>
                <a:spcPts val="1200"/>
              </a:spcBef>
              <a:spcAft>
                <a:spcPts val="1200"/>
              </a:spcAft>
              <a:buNone/>
            </a:pPr>
            <a:r>
              <a:rPr lang="es" sz="1400" dirty="0">
                <a:solidFill>
                  <a:schemeClr val="accent1"/>
                </a:solidFill>
                <a:latin typeface="Times New Roman"/>
                <a:ea typeface="Times New Roman"/>
                <a:cs typeface="Times New Roman"/>
                <a:sym typeface="Times New Roman"/>
              </a:rPr>
              <a:t>Mezclados y ordenados en una lista aleatoriamente.</a:t>
            </a:r>
            <a:endParaRPr sz="1400"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68" name="Google Shape;68;p14"/>
          <p:cNvPicPr preferRelativeResize="0"/>
          <p:nvPr/>
        </p:nvPicPr>
        <p:blipFill>
          <a:blip r:embed="rId3">
            <a:alphaModFix/>
          </a:blip>
          <a:stretch>
            <a:fillRect/>
          </a:stretch>
        </p:blipFill>
        <p:spPr>
          <a:xfrm>
            <a:off x="685950" y="464225"/>
            <a:ext cx="7772101" cy="4215049"/>
          </a:xfrm>
          <a:prstGeom prst="rect">
            <a:avLst/>
          </a:prstGeom>
          <a:noFill/>
          <a:ln w="9525" cap="flat" cmpd="sng">
            <a:solidFill>
              <a:srgbClr val="000000"/>
            </a:solidFill>
            <a:prstDash val="solid"/>
            <a:round/>
            <a:headEnd type="none" w="sm" len="sm"/>
            <a:tailEnd type="none" w="sm" len="sm"/>
          </a:ln>
        </p:spPr>
      </p:pic>
      <p:sp>
        <p:nvSpPr>
          <p:cNvPr id="69" name="Google Shape;69;p14"/>
          <p:cNvSpPr txBox="1"/>
          <p:nvPr/>
        </p:nvSpPr>
        <p:spPr>
          <a:xfrm>
            <a:off x="0" y="4760400"/>
            <a:ext cx="4285500" cy="383100"/>
          </a:xfrm>
          <a:prstGeom prst="rect">
            <a:avLst/>
          </a:prstGeom>
          <a:noFill/>
          <a:ln>
            <a:noFill/>
          </a:ln>
        </p:spPr>
        <p:txBody>
          <a:bodyPr spcFirstLastPara="1" wrap="square" lIns="91425" tIns="91425" rIns="91425" bIns="91425" anchor="t" anchorCtr="0">
            <a:spAutoFit/>
          </a:bodyPr>
          <a:lstStyle/>
          <a:p>
            <a:pPr marL="457200" lvl="0" indent="-266700" algn="l" rtl="0">
              <a:lnSpc>
                <a:spcPct val="115000"/>
              </a:lnSpc>
              <a:spcBef>
                <a:spcPts val="0"/>
              </a:spcBef>
              <a:spcAft>
                <a:spcPts val="0"/>
              </a:spcAft>
              <a:buClr>
                <a:schemeClr val="dk2"/>
              </a:buClr>
              <a:buSzPts val="600"/>
              <a:buFont typeface="Lato"/>
              <a:buChar char="●"/>
            </a:pPr>
            <a:r>
              <a:rPr lang="es" sz="600">
                <a:solidFill>
                  <a:schemeClr val="dk2"/>
                </a:solidFill>
              </a:rPr>
              <a:t>Koutný, Dominik, et al. “Deep Learning of Quantum Entanglement from Incomplete Measurements.” Science Advances, vol. 9, no. 29, July 2023. Crossref, </a:t>
            </a:r>
            <a:r>
              <a:rPr lang="es" sz="600" u="sng">
                <a:solidFill>
                  <a:srgbClr val="0277BD"/>
                </a:solidFill>
                <a:hlinkClick r:id="rId4">
                  <a:extLst>
                    <a:ext uri="{A12FA001-AC4F-418D-AE19-62706E023703}">
                      <ahyp:hlinkClr xmlns:ahyp="http://schemas.microsoft.com/office/drawing/2018/hyperlinkcolor" val="tx"/>
                    </a:ext>
                  </a:extLst>
                </a:hlinkClick>
              </a:rPr>
              <a:t>https://doi.org/10.1126/sciadv.add7131</a:t>
            </a:r>
            <a:r>
              <a:rPr lang="es" sz="600" u="sng">
                <a:solidFill>
                  <a:schemeClr val="dk2"/>
                </a:solidFill>
              </a:rPr>
              <a:t>.</a:t>
            </a:r>
            <a:endParaRPr sz="600">
              <a:latin typeface="Source Sans Pro"/>
              <a:ea typeface="Source Sans Pro"/>
              <a:cs typeface="Source Sans Pro"/>
              <a:sym typeface="Source Sans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10"/>
        <p:cNvGrpSpPr/>
        <p:nvPr/>
      </p:nvGrpSpPr>
      <p:grpSpPr>
        <a:xfrm>
          <a:off x="0" y="0"/>
          <a:ext cx="0" cy="0"/>
          <a:chOff x="0" y="0"/>
          <a:chExt cx="0" cy="0"/>
        </a:xfrm>
      </p:grpSpPr>
      <p:sp>
        <p:nvSpPr>
          <p:cNvPr id="211" name="Google Shape;211;p32"/>
          <p:cNvSpPr txBox="1">
            <a:spLocks noGrp="1"/>
          </p:cNvSpPr>
          <p:nvPr>
            <p:ph type="title"/>
          </p:nvPr>
        </p:nvSpPr>
        <p:spPr>
          <a:xfrm>
            <a:off x="311700" y="555600"/>
            <a:ext cx="5286300" cy="7557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s" sz="2700">
                <a:latin typeface="Times New Roman"/>
                <a:ea typeface="Times New Roman"/>
                <a:cs typeface="Times New Roman"/>
                <a:sym typeface="Times New Roman"/>
              </a:rPr>
              <a:t>¿Con cuántos estados se entrenaron las redes?</a:t>
            </a:r>
            <a:endParaRPr sz="2700">
              <a:latin typeface="Times New Roman"/>
              <a:ea typeface="Times New Roman"/>
              <a:cs typeface="Times New Roman"/>
              <a:sym typeface="Times New Roman"/>
            </a:endParaRPr>
          </a:p>
        </p:txBody>
      </p:sp>
      <p:sp>
        <p:nvSpPr>
          <p:cNvPr id="212" name="Google Shape;212;p32"/>
          <p:cNvSpPr txBox="1">
            <a:spLocks noGrp="1"/>
          </p:cNvSpPr>
          <p:nvPr>
            <p:ph type="body" idx="1"/>
          </p:nvPr>
        </p:nvSpPr>
        <p:spPr>
          <a:xfrm>
            <a:off x="753925" y="1695750"/>
            <a:ext cx="2959800"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400" b="1">
                <a:solidFill>
                  <a:schemeClr val="accent1"/>
                </a:solidFill>
                <a:latin typeface="Times New Roman"/>
                <a:ea typeface="Times New Roman"/>
                <a:cs typeface="Times New Roman"/>
                <a:sym typeface="Times New Roman"/>
              </a:rPr>
              <a:t>Measurement Specific</a:t>
            </a:r>
            <a:endParaRPr sz="1400" b="1">
              <a:solidFill>
                <a:schemeClr val="accent1"/>
              </a:solidFill>
              <a:latin typeface="Times New Roman"/>
              <a:ea typeface="Times New Roman"/>
              <a:cs typeface="Times New Roman"/>
              <a:sym typeface="Times New Roman"/>
            </a:endParaRPr>
          </a:p>
          <a:p>
            <a:pPr marL="0" lvl="0" indent="0" algn="l" rtl="0">
              <a:spcBef>
                <a:spcPts val="1200"/>
              </a:spcBef>
              <a:spcAft>
                <a:spcPts val="0"/>
              </a:spcAft>
              <a:buNone/>
            </a:pPr>
            <a:r>
              <a:rPr lang="es" sz="1400">
                <a:solidFill>
                  <a:schemeClr val="accent1"/>
                </a:solidFill>
                <a:latin typeface="Times New Roman"/>
                <a:ea typeface="Times New Roman"/>
                <a:cs typeface="Times New Roman"/>
                <a:sym typeface="Times New Roman"/>
              </a:rPr>
              <a:t>Para cada una de las 18 redes:</a:t>
            </a:r>
            <a:endParaRPr sz="1400">
              <a:solidFill>
                <a:schemeClr val="accent1"/>
              </a:solidFill>
              <a:latin typeface="Times New Roman"/>
              <a:ea typeface="Times New Roman"/>
              <a:cs typeface="Times New Roman"/>
              <a:sym typeface="Times New Roman"/>
            </a:endParaRPr>
          </a:p>
          <a:p>
            <a:pPr marL="457200" lvl="0" indent="-317500" algn="l" rtl="0">
              <a:spcBef>
                <a:spcPts val="1200"/>
              </a:spcBef>
              <a:spcAft>
                <a:spcPts val="0"/>
              </a:spcAft>
              <a:buClr>
                <a:schemeClr val="accent1"/>
              </a:buClr>
              <a:buSzPts val="1400"/>
              <a:buFont typeface="Times New Roman"/>
              <a:buChar char="●"/>
            </a:pPr>
            <a:r>
              <a:rPr lang="es" sz="1400">
                <a:solidFill>
                  <a:schemeClr val="accent1"/>
                </a:solidFill>
                <a:latin typeface="Times New Roman"/>
                <a:ea typeface="Times New Roman"/>
                <a:cs typeface="Times New Roman"/>
                <a:sym typeface="Times New Roman"/>
              </a:rPr>
              <a:t>750 mil datos de entrenamiento</a:t>
            </a:r>
            <a:endParaRPr sz="140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Font typeface="Times New Roman"/>
              <a:buChar char="●"/>
            </a:pPr>
            <a:r>
              <a:rPr lang="es" sz="1400">
                <a:solidFill>
                  <a:schemeClr val="accent1"/>
                </a:solidFill>
                <a:latin typeface="Times New Roman"/>
                <a:ea typeface="Times New Roman"/>
                <a:cs typeface="Times New Roman"/>
                <a:sym typeface="Times New Roman"/>
              </a:rPr>
              <a:t>150 mil datos de validación</a:t>
            </a:r>
            <a:endParaRPr sz="1400">
              <a:solidFill>
                <a:schemeClr val="accent1"/>
              </a:solidFill>
              <a:latin typeface="Times New Roman"/>
              <a:ea typeface="Times New Roman"/>
              <a:cs typeface="Times New Roman"/>
              <a:sym typeface="Times New Roman"/>
            </a:endParaRPr>
          </a:p>
        </p:txBody>
      </p:sp>
      <p:sp>
        <p:nvSpPr>
          <p:cNvPr id="213" name="Google Shape;213;p32"/>
          <p:cNvSpPr txBox="1">
            <a:spLocks noGrp="1"/>
          </p:cNvSpPr>
          <p:nvPr>
            <p:ph type="body" idx="1"/>
          </p:nvPr>
        </p:nvSpPr>
        <p:spPr>
          <a:xfrm>
            <a:off x="4290600" y="1695750"/>
            <a:ext cx="3741300"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400" b="1">
                <a:solidFill>
                  <a:schemeClr val="accent1"/>
                </a:solidFill>
                <a:latin typeface="Times New Roman"/>
                <a:ea typeface="Times New Roman"/>
                <a:cs typeface="Times New Roman"/>
                <a:sym typeface="Times New Roman"/>
              </a:rPr>
              <a:t>Measurement Independent</a:t>
            </a:r>
            <a:endParaRPr sz="1400" b="1">
              <a:solidFill>
                <a:schemeClr val="accent1"/>
              </a:solidFill>
              <a:latin typeface="Times New Roman"/>
              <a:ea typeface="Times New Roman"/>
              <a:cs typeface="Times New Roman"/>
              <a:sym typeface="Times New Roman"/>
            </a:endParaRPr>
          </a:p>
          <a:p>
            <a:pPr marL="0" lvl="0" indent="0" algn="l" rtl="0">
              <a:spcBef>
                <a:spcPts val="1200"/>
              </a:spcBef>
              <a:spcAft>
                <a:spcPts val="0"/>
              </a:spcAft>
              <a:buNone/>
            </a:pPr>
            <a:r>
              <a:rPr lang="es" sz="1400">
                <a:solidFill>
                  <a:schemeClr val="accent1"/>
                </a:solidFill>
                <a:latin typeface="Times New Roman"/>
                <a:ea typeface="Times New Roman"/>
                <a:cs typeface="Times New Roman"/>
                <a:sym typeface="Times New Roman"/>
              </a:rPr>
              <a:t>Para la única red:</a:t>
            </a:r>
            <a:endParaRPr sz="1400">
              <a:solidFill>
                <a:schemeClr val="accent1"/>
              </a:solidFill>
              <a:latin typeface="Times New Roman"/>
              <a:ea typeface="Times New Roman"/>
              <a:cs typeface="Times New Roman"/>
              <a:sym typeface="Times New Roman"/>
            </a:endParaRPr>
          </a:p>
          <a:p>
            <a:pPr marL="457200" lvl="0" indent="-317500" algn="l" rtl="0">
              <a:spcBef>
                <a:spcPts val="1200"/>
              </a:spcBef>
              <a:spcAft>
                <a:spcPts val="0"/>
              </a:spcAft>
              <a:buClr>
                <a:schemeClr val="accent1"/>
              </a:buClr>
              <a:buSzPts val="1400"/>
              <a:buFont typeface="Times New Roman"/>
              <a:buChar char="●"/>
            </a:pPr>
            <a:r>
              <a:rPr lang="es" sz="1400">
                <a:solidFill>
                  <a:schemeClr val="accent1"/>
                </a:solidFill>
                <a:latin typeface="Times New Roman"/>
                <a:ea typeface="Times New Roman"/>
                <a:cs typeface="Times New Roman"/>
                <a:sym typeface="Times New Roman"/>
              </a:rPr>
              <a:t>5.600.000 datos de entrenamiento </a:t>
            </a:r>
            <a:endParaRPr sz="140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Font typeface="Times New Roman"/>
              <a:buChar char="●"/>
            </a:pPr>
            <a:r>
              <a:rPr lang="es" sz="1400">
                <a:solidFill>
                  <a:schemeClr val="accent1"/>
                </a:solidFill>
                <a:latin typeface="Times New Roman"/>
                <a:ea typeface="Times New Roman"/>
                <a:cs typeface="Times New Roman"/>
                <a:sym typeface="Times New Roman"/>
              </a:rPr>
              <a:t>1.400.000 datos de validación</a:t>
            </a:r>
            <a:endParaRPr sz="1400">
              <a:solidFill>
                <a:schemeClr val="accent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17"/>
        <p:cNvGrpSpPr/>
        <p:nvPr/>
      </p:nvGrpSpPr>
      <p:grpSpPr>
        <a:xfrm>
          <a:off x="0" y="0"/>
          <a:ext cx="0" cy="0"/>
          <a:chOff x="0" y="0"/>
          <a:chExt cx="0" cy="0"/>
        </a:xfrm>
      </p:grpSpPr>
      <p:sp>
        <p:nvSpPr>
          <p:cNvPr id="218" name="Google Shape;218;p33"/>
          <p:cNvSpPr txBox="1">
            <a:spLocks noGrp="1"/>
          </p:cNvSpPr>
          <p:nvPr>
            <p:ph type="title" idx="4294967295"/>
          </p:nvPr>
        </p:nvSpPr>
        <p:spPr>
          <a:xfrm>
            <a:off x="281450" y="724725"/>
            <a:ext cx="7029000" cy="341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6000" dirty="0">
                <a:solidFill>
                  <a:schemeClr val="accent1"/>
                </a:solidFill>
                <a:latin typeface="Times New Roman"/>
                <a:ea typeface="Times New Roman"/>
                <a:cs typeface="Times New Roman"/>
                <a:sym typeface="Times New Roman"/>
              </a:rPr>
              <a:t>Resultados.</a:t>
            </a:r>
            <a:endParaRPr sz="6000"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22"/>
        <p:cNvGrpSpPr/>
        <p:nvPr/>
      </p:nvGrpSpPr>
      <p:grpSpPr>
        <a:xfrm>
          <a:off x="0" y="0"/>
          <a:ext cx="0" cy="0"/>
          <a:chOff x="0" y="0"/>
          <a:chExt cx="0" cy="0"/>
        </a:xfrm>
      </p:grpSpPr>
      <p:sp>
        <p:nvSpPr>
          <p:cNvPr id="223" name="Google Shape;223;p34"/>
          <p:cNvSpPr txBox="1">
            <a:spLocks noGrp="1"/>
          </p:cNvSpPr>
          <p:nvPr>
            <p:ph type="title"/>
          </p:nvPr>
        </p:nvSpPr>
        <p:spPr>
          <a:xfrm>
            <a:off x="294150" y="1094375"/>
            <a:ext cx="8555700" cy="755700"/>
          </a:xfrm>
          <a:prstGeom prst="rect">
            <a:avLst/>
          </a:prstGeom>
        </p:spPr>
        <p:txBody>
          <a:bodyPr spcFirstLastPara="1" wrap="square" lIns="91425" tIns="91425" rIns="91425" bIns="91425" anchor="b" anchorCtr="0">
            <a:normAutofit fontScale="90000"/>
          </a:bodyPr>
          <a:lstStyle/>
          <a:p>
            <a:pPr marL="2743200" lvl="0" indent="457200" algn="l" rtl="0">
              <a:spcBef>
                <a:spcPts val="0"/>
              </a:spcBef>
              <a:spcAft>
                <a:spcPts val="0"/>
              </a:spcAft>
              <a:buNone/>
            </a:pPr>
            <a:r>
              <a:rPr lang="es" dirty="0">
                <a:latin typeface="Times New Roman"/>
                <a:ea typeface="Times New Roman"/>
                <a:cs typeface="Times New Roman"/>
                <a:sym typeface="Times New Roman"/>
              </a:rPr>
              <a:t>    Tiempo</a:t>
            </a:r>
            <a:endParaRPr dirty="0">
              <a:latin typeface="Times New Roman"/>
              <a:ea typeface="Times New Roman"/>
              <a:cs typeface="Times New Roman"/>
              <a:sym typeface="Times New Roman"/>
            </a:endParaRPr>
          </a:p>
          <a:p>
            <a:pPr marL="0" lvl="0" indent="0" algn="ctr" rtl="0">
              <a:spcBef>
                <a:spcPts val="0"/>
              </a:spcBef>
              <a:spcAft>
                <a:spcPts val="0"/>
              </a:spcAft>
              <a:buNone/>
            </a:pPr>
            <a:endParaRPr dirty="0">
              <a:latin typeface="Times New Roman"/>
              <a:ea typeface="Times New Roman"/>
              <a:cs typeface="Times New Roman"/>
              <a:sym typeface="Times New Roman"/>
            </a:endParaRPr>
          </a:p>
          <a:p>
            <a:pPr marL="0" lvl="0" indent="0" algn="ctr" rtl="0">
              <a:spcBef>
                <a:spcPts val="0"/>
              </a:spcBef>
              <a:spcAft>
                <a:spcPts val="0"/>
              </a:spcAft>
              <a:buNone/>
            </a:pPr>
            <a:r>
              <a:rPr lang="es" dirty="0">
                <a:latin typeface="Times New Roman"/>
                <a:ea typeface="Times New Roman"/>
                <a:cs typeface="Times New Roman"/>
                <a:sym typeface="Times New Roman"/>
              </a:rPr>
              <a:t> Measurement Specific 		Measurement Independent</a:t>
            </a:r>
            <a:endParaRPr dirty="0">
              <a:latin typeface="Times New Roman"/>
              <a:ea typeface="Times New Roman"/>
              <a:cs typeface="Times New Roman"/>
              <a:sym typeface="Times New Roman"/>
            </a:endParaRPr>
          </a:p>
        </p:txBody>
      </p:sp>
      <p:sp>
        <p:nvSpPr>
          <p:cNvPr id="224" name="Google Shape;224;p34"/>
          <p:cNvSpPr txBox="1">
            <a:spLocks noGrp="1"/>
          </p:cNvSpPr>
          <p:nvPr>
            <p:ph type="body" idx="1"/>
          </p:nvPr>
        </p:nvSpPr>
        <p:spPr>
          <a:xfrm>
            <a:off x="5335650" y="1850075"/>
            <a:ext cx="2808000" cy="31794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s" sz="1500">
                <a:solidFill>
                  <a:schemeClr val="accent1"/>
                </a:solidFill>
                <a:latin typeface="Times New Roman"/>
                <a:ea typeface="Times New Roman"/>
                <a:cs typeface="Times New Roman"/>
                <a:sym typeface="Times New Roman"/>
              </a:rPr>
              <a:t>Para la red measurement independent se necesitó de aproximadamente </a:t>
            </a:r>
            <a:r>
              <a:rPr lang="es" sz="1500" b="1">
                <a:solidFill>
                  <a:schemeClr val="accent1"/>
                </a:solidFill>
                <a:latin typeface="Times New Roman"/>
                <a:ea typeface="Times New Roman"/>
                <a:cs typeface="Times New Roman"/>
                <a:sym typeface="Times New Roman"/>
              </a:rPr>
              <a:t>35 horas</a:t>
            </a:r>
            <a:r>
              <a:rPr lang="es" sz="1500">
                <a:solidFill>
                  <a:schemeClr val="accent1"/>
                </a:solidFill>
                <a:latin typeface="Times New Roman"/>
                <a:ea typeface="Times New Roman"/>
                <a:cs typeface="Times New Roman"/>
                <a:sym typeface="Times New Roman"/>
              </a:rPr>
              <a:t> dedicadas a lo largo de 5 días para el entrenamiento, utilizando </a:t>
            </a:r>
            <a:r>
              <a:rPr lang="es" sz="1500" b="1">
                <a:solidFill>
                  <a:schemeClr val="accent1"/>
                </a:solidFill>
                <a:latin typeface="Times New Roman"/>
                <a:ea typeface="Times New Roman"/>
                <a:cs typeface="Times New Roman"/>
                <a:sym typeface="Times New Roman"/>
              </a:rPr>
              <a:t>7.000.000</a:t>
            </a:r>
            <a:r>
              <a:rPr lang="es" sz="1500">
                <a:solidFill>
                  <a:schemeClr val="accent1"/>
                </a:solidFill>
                <a:latin typeface="Times New Roman"/>
                <a:ea typeface="Times New Roman"/>
                <a:cs typeface="Times New Roman"/>
                <a:sym typeface="Times New Roman"/>
              </a:rPr>
              <a:t> de datos.</a:t>
            </a:r>
            <a:endParaRPr sz="1500">
              <a:solidFill>
                <a:schemeClr val="accent1"/>
              </a:solidFill>
              <a:latin typeface="Times New Roman"/>
              <a:ea typeface="Times New Roman"/>
              <a:cs typeface="Times New Roman"/>
              <a:sym typeface="Times New Roman"/>
            </a:endParaRPr>
          </a:p>
        </p:txBody>
      </p:sp>
      <p:sp>
        <p:nvSpPr>
          <p:cNvPr id="225" name="Google Shape;225;p34"/>
          <p:cNvSpPr txBox="1">
            <a:spLocks noGrp="1"/>
          </p:cNvSpPr>
          <p:nvPr>
            <p:ph type="body" idx="1"/>
          </p:nvPr>
        </p:nvSpPr>
        <p:spPr>
          <a:xfrm>
            <a:off x="711525" y="1964100"/>
            <a:ext cx="2808000" cy="31794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s" sz="1500">
                <a:solidFill>
                  <a:schemeClr val="accent1"/>
                </a:solidFill>
                <a:latin typeface="Times New Roman"/>
                <a:ea typeface="Times New Roman"/>
                <a:cs typeface="Times New Roman"/>
                <a:sym typeface="Times New Roman"/>
              </a:rPr>
              <a:t>En promedio, para todas las 18 redes, sin importar el número de proyectores se necesitó de entre </a:t>
            </a:r>
            <a:r>
              <a:rPr lang="es" sz="1500" b="1">
                <a:solidFill>
                  <a:schemeClr val="accent1"/>
                </a:solidFill>
                <a:latin typeface="Times New Roman"/>
                <a:ea typeface="Times New Roman"/>
                <a:cs typeface="Times New Roman"/>
                <a:sym typeface="Times New Roman"/>
              </a:rPr>
              <a:t>6 y 8 horas</a:t>
            </a:r>
            <a:r>
              <a:rPr lang="es" sz="1500">
                <a:solidFill>
                  <a:schemeClr val="accent1"/>
                </a:solidFill>
                <a:latin typeface="Times New Roman"/>
                <a:ea typeface="Times New Roman"/>
                <a:cs typeface="Times New Roman"/>
                <a:sym typeface="Times New Roman"/>
              </a:rPr>
              <a:t> de entrenamiento para </a:t>
            </a:r>
            <a:r>
              <a:rPr lang="es" sz="1500" b="1">
                <a:solidFill>
                  <a:schemeClr val="accent1"/>
                </a:solidFill>
                <a:latin typeface="Times New Roman"/>
                <a:ea typeface="Times New Roman"/>
                <a:cs typeface="Times New Roman"/>
                <a:sym typeface="Times New Roman"/>
              </a:rPr>
              <a:t>900.000 </a:t>
            </a:r>
            <a:r>
              <a:rPr lang="es" sz="1500">
                <a:solidFill>
                  <a:schemeClr val="accent1"/>
                </a:solidFill>
                <a:latin typeface="Times New Roman"/>
                <a:ea typeface="Times New Roman"/>
                <a:cs typeface="Times New Roman"/>
                <a:sym typeface="Times New Roman"/>
              </a:rPr>
              <a:t>datos.</a:t>
            </a:r>
            <a:endParaRPr sz="1500">
              <a:solidFill>
                <a:schemeClr val="accent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235700" y="128300"/>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latin typeface="Times New Roman"/>
                <a:ea typeface="Times New Roman"/>
                <a:cs typeface="Times New Roman"/>
                <a:sym typeface="Times New Roman"/>
              </a:rPr>
              <a:t>MAE</a:t>
            </a:r>
            <a:endParaRPr>
              <a:latin typeface="Times New Roman"/>
              <a:ea typeface="Times New Roman"/>
              <a:cs typeface="Times New Roman"/>
              <a:sym typeface="Times New Roman"/>
            </a:endParaRPr>
          </a:p>
        </p:txBody>
      </p:sp>
      <p:pic>
        <p:nvPicPr>
          <p:cNvPr id="231" name="Google Shape;231;p35"/>
          <p:cNvPicPr preferRelativeResize="0"/>
          <p:nvPr/>
        </p:nvPicPr>
        <p:blipFill rotWithShape="1">
          <a:blip r:embed="rId3">
            <a:alphaModFix/>
          </a:blip>
          <a:srcRect t="2950" r="65914"/>
          <a:stretch/>
        </p:blipFill>
        <p:spPr>
          <a:xfrm>
            <a:off x="628638" y="1068437"/>
            <a:ext cx="3716151" cy="2767725"/>
          </a:xfrm>
          <a:prstGeom prst="rect">
            <a:avLst/>
          </a:prstGeom>
          <a:noFill/>
          <a:ln>
            <a:noFill/>
          </a:ln>
        </p:spPr>
      </p:pic>
      <p:pic>
        <p:nvPicPr>
          <p:cNvPr id="232" name="Google Shape;232;p35"/>
          <p:cNvPicPr preferRelativeResize="0"/>
          <p:nvPr/>
        </p:nvPicPr>
        <p:blipFill rotWithShape="1">
          <a:blip r:embed="rId4">
            <a:alphaModFix/>
          </a:blip>
          <a:srcRect l="3175"/>
          <a:stretch/>
        </p:blipFill>
        <p:spPr>
          <a:xfrm>
            <a:off x="4344788" y="1068425"/>
            <a:ext cx="4018576" cy="3859074"/>
          </a:xfrm>
          <a:prstGeom prst="rect">
            <a:avLst/>
          </a:prstGeom>
          <a:noFill/>
          <a:ln>
            <a:noFill/>
          </a:ln>
        </p:spPr>
      </p:pic>
      <p:pic>
        <p:nvPicPr>
          <p:cNvPr id="233" name="Google Shape;233;p35"/>
          <p:cNvPicPr preferRelativeResize="0"/>
          <p:nvPr/>
        </p:nvPicPr>
        <p:blipFill rotWithShape="1">
          <a:blip r:embed="rId4">
            <a:alphaModFix/>
          </a:blip>
          <a:srcRect l="3176" t="73328" r="65155"/>
          <a:stretch/>
        </p:blipFill>
        <p:spPr>
          <a:xfrm>
            <a:off x="628638" y="3836175"/>
            <a:ext cx="3716150" cy="1091325"/>
          </a:xfrm>
          <a:prstGeom prst="rect">
            <a:avLst/>
          </a:prstGeom>
          <a:noFill/>
          <a:ln>
            <a:noFill/>
          </a:ln>
        </p:spPr>
      </p:pic>
      <p:pic>
        <p:nvPicPr>
          <p:cNvPr id="234" name="Google Shape;234;p35"/>
          <p:cNvPicPr preferRelativeResize="0"/>
          <p:nvPr/>
        </p:nvPicPr>
        <p:blipFill rotWithShape="1">
          <a:blip r:embed="rId4">
            <a:alphaModFix/>
          </a:blip>
          <a:srcRect l="29494" t="72060" r="22956"/>
          <a:stretch/>
        </p:blipFill>
        <p:spPr>
          <a:xfrm>
            <a:off x="3486088" y="3686888"/>
            <a:ext cx="2128854" cy="1172776"/>
          </a:xfrm>
          <a:prstGeom prst="rect">
            <a:avLst/>
          </a:prstGeom>
          <a:noFill/>
          <a:ln>
            <a:noFill/>
          </a:ln>
        </p:spPr>
      </p:pic>
      <p:pic>
        <p:nvPicPr>
          <p:cNvPr id="235" name="Google Shape;235;p35"/>
          <p:cNvPicPr preferRelativeResize="0"/>
          <p:nvPr/>
        </p:nvPicPr>
        <p:blipFill rotWithShape="1">
          <a:blip r:embed="rId4">
            <a:alphaModFix/>
          </a:blip>
          <a:srcRect l="3176" t="73328" r="65155"/>
          <a:stretch/>
        </p:blipFill>
        <p:spPr>
          <a:xfrm>
            <a:off x="5537138" y="3973750"/>
            <a:ext cx="2826226" cy="953750"/>
          </a:xfrm>
          <a:prstGeom prst="rect">
            <a:avLst/>
          </a:prstGeom>
          <a:noFill/>
          <a:ln>
            <a:noFill/>
          </a:ln>
        </p:spPr>
      </p:pic>
      <p:sp>
        <p:nvSpPr>
          <p:cNvPr id="236" name="Google Shape;236;p35"/>
          <p:cNvSpPr txBox="1"/>
          <p:nvPr/>
        </p:nvSpPr>
        <p:spPr>
          <a:xfrm>
            <a:off x="1792225" y="606725"/>
            <a:ext cx="1389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800">
                <a:solidFill>
                  <a:schemeClr val="lt2"/>
                </a:solidFill>
                <a:latin typeface="Times New Roman"/>
                <a:ea typeface="Times New Roman"/>
                <a:cs typeface="Times New Roman"/>
                <a:sym typeface="Times New Roman"/>
              </a:rPr>
              <a:t>Koutny et al.</a:t>
            </a:r>
            <a:endParaRPr sz="1800">
              <a:solidFill>
                <a:schemeClr val="lt2"/>
              </a:solidFill>
              <a:latin typeface="Times New Roman"/>
              <a:ea typeface="Times New Roman"/>
              <a:cs typeface="Times New Roman"/>
              <a:sym typeface="Times New Roman"/>
            </a:endParaRPr>
          </a:p>
        </p:txBody>
      </p:sp>
      <p:sp>
        <p:nvSpPr>
          <p:cNvPr id="237" name="Google Shape;237;p35"/>
          <p:cNvSpPr txBox="1"/>
          <p:nvPr/>
        </p:nvSpPr>
        <p:spPr>
          <a:xfrm>
            <a:off x="5845438" y="606725"/>
            <a:ext cx="1017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800">
                <a:solidFill>
                  <a:schemeClr val="lt2"/>
                </a:solidFill>
                <a:latin typeface="Times New Roman"/>
                <a:ea typeface="Times New Roman"/>
                <a:cs typeface="Times New Roman"/>
                <a:sym typeface="Times New Roman"/>
              </a:rPr>
              <a:t>Nosotros</a:t>
            </a:r>
            <a:endParaRPr sz="1800">
              <a:solidFill>
                <a:schemeClr val="lt2"/>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41"/>
        <p:cNvGrpSpPr/>
        <p:nvPr/>
      </p:nvGrpSpPr>
      <p:grpSpPr>
        <a:xfrm>
          <a:off x="0" y="0"/>
          <a:ext cx="0" cy="0"/>
          <a:chOff x="0" y="0"/>
          <a:chExt cx="0" cy="0"/>
        </a:xfrm>
      </p:grpSpPr>
      <p:sp>
        <p:nvSpPr>
          <p:cNvPr id="242" name="Google Shape;242;p36"/>
          <p:cNvSpPr txBox="1">
            <a:spLocks noGrp="1"/>
          </p:cNvSpPr>
          <p:nvPr>
            <p:ph type="title"/>
          </p:nvPr>
        </p:nvSpPr>
        <p:spPr>
          <a:xfrm>
            <a:off x="311700" y="12577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latin typeface="Times New Roman"/>
                <a:ea typeface="Times New Roman"/>
                <a:cs typeface="Times New Roman"/>
                <a:sym typeface="Times New Roman"/>
              </a:rPr>
              <a:t>Estados de Werner</a:t>
            </a:r>
            <a:endParaRPr>
              <a:latin typeface="Times New Roman"/>
              <a:ea typeface="Times New Roman"/>
              <a:cs typeface="Times New Roman"/>
              <a:sym typeface="Times New Roman"/>
            </a:endParaRPr>
          </a:p>
        </p:txBody>
      </p:sp>
      <p:pic>
        <p:nvPicPr>
          <p:cNvPr id="243" name="Google Shape;243;p36"/>
          <p:cNvPicPr preferRelativeResize="0"/>
          <p:nvPr/>
        </p:nvPicPr>
        <p:blipFill>
          <a:blip r:embed="rId3">
            <a:alphaModFix/>
          </a:blip>
          <a:stretch>
            <a:fillRect/>
          </a:stretch>
        </p:blipFill>
        <p:spPr>
          <a:xfrm>
            <a:off x="112388" y="1304125"/>
            <a:ext cx="4165916" cy="3416400"/>
          </a:xfrm>
          <a:prstGeom prst="rect">
            <a:avLst/>
          </a:prstGeom>
          <a:noFill/>
          <a:ln>
            <a:noFill/>
          </a:ln>
        </p:spPr>
      </p:pic>
      <p:sp>
        <p:nvSpPr>
          <p:cNvPr id="244" name="Google Shape;244;p36"/>
          <p:cNvSpPr txBox="1"/>
          <p:nvPr/>
        </p:nvSpPr>
        <p:spPr>
          <a:xfrm>
            <a:off x="1503625" y="842425"/>
            <a:ext cx="1535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800">
                <a:solidFill>
                  <a:schemeClr val="lt2"/>
                </a:solidFill>
                <a:latin typeface="Times New Roman"/>
                <a:ea typeface="Times New Roman"/>
                <a:cs typeface="Times New Roman"/>
                <a:sym typeface="Times New Roman"/>
              </a:rPr>
              <a:t>Koutny et al.</a:t>
            </a:r>
            <a:endParaRPr sz="1800">
              <a:solidFill>
                <a:schemeClr val="lt2"/>
              </a:solidFill>
              <a:latin typeface="Times New Roman"/>
              <a:ea typeface="Times New Roman"/>
              <a:cs typeface="Times New Roman"/>
              <a:sym typeface="Times New Roman"/>
            </a:endParaRPr>
          </a:p>
        </p:txBody>
      </p:sp>
      <p:sp>
        <p:nvSpPr>
          <p:cNvPr id="245" name="Google Shape;245;p36"/>
          <p:cNvSpPr txBox="1"/>
          <p:nvPr/>
        </p:nvSpPr>
        <p:spPr>
          <a:xfrm>
            <a:off x="6314150" y="842413"/>
            <a:ext cx="1535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800">
                <a:solidFill>
                  <a:schemeClr val="lt2"/>
                </a:solidFill>
                <a:latin typeface="Times New Roman"/>
                <a:ea typeface="Times New Roman"/>
                <a:cs typeface="Times New Roman"/>
                <a:sym typeface="Times New Roman"/>
              </a:rPr>
              <a:t>Nosotros</a:t>
            </a:r>
            <a:endParaRPr sz="1800">
              <a:solidFill>
                <a:schemeClr val="lt2"/>
              </a:solidFill>
              <a:latin typeface="Times New Roman"/>
              <a:ea typeface="Times New Roman"/>
              <a:cs typeface="Times New Roman"/>
              <a:sym typeface="Times New Roman"/>
            </a:endParaRPr>
          </a:p>
        </p:txBody>
      </p:sp>
      <p:pic>
        <p:nvPicPr>
          <p:cNvPr id="246" name="Google Shape;246;p36"/>
          <p:cNvPicPr preferRelativeResize="0"/>
          <p:nvPr/>
        </p:nvPicPr>
        <p:blipFill>
          <a:blip r:embed="rId4">
            <a:alphaModFix/>
          </a:blip>
          <a:stretch>
            <a:fillRect/>
          </a:stretch>
        </p:blipFill>
        <p:spPr>
          <a:xfrm>
            <a:off x="4377107" y="1304125"/>
            <a:ext cx="2337076" cy="1716934"/>
          </a:xfrm>
          <a:prstGeom prst="rect">
            <a:avLst/>
          </a:prstGeom>
          <a:noFill/>
          <a:ln>
            <a:noFill/>
          </a:ln>
        </p:spPr>
      </p:pic>
      <p:pic>
        <p:nvPicPr>
          <p:cNvPr id="247" name="Google Shape;247;p36"/>
          <p:cNvPicPr preferRelativeResize="0"/>
          <p:nvPr/>
        </p:nvPicPr>
        <p:blipFill>
          <a:blip r:embed="rId5">
            <a:alphaModFix/>
          </a:blip>
          <a:stretch>
            <a:fillRect/>
          </a:stretch>
        </p:blipFill>
        <p:spPr>
          <a:xfrm>
            <a:off x="4377112" y="3021062"/>
            <a:ext cx="2337081" cy="1687607"/>
          </a:xfrm>
          <a:prstGeom prst="rect">
            <a:avLst/>
          </a:prstGeom>
          <a:noFill/>
          <a:ln>
            <a:noFill/>
          </a:ln>
        </p:spPr>
      </p:pic>
      <p:pic>
        <p:nvPicPr>
          <p:cNvPr id="248" name="Google Shape;248;p36"/>
          <p:cNvPicPr preferRelativeResize="0"/>
          <p:nvPr/>
        </p:nvPicPr>
        <p:blipFill>
          <a:blip r:embed="rId6">
            <a:alphaModFix/>
          </a:blip>
          <a:stretch>
            <a:fillRect/>
          </a:stretch>
        </p:blipFill>
        <p:spPr>
          <a:xfrm>
            <a:off x="6694532" y="3021060"/>
            <a:ext cx="2337079" cy="1699466"/>
          </a:xfrm>
          <a:prstGeom prst="rect">
            <a:avLst/>
          </a:prstGeom>
          <a:noFill/>
          <a:ln>
            <a:noFill/>
          </a:ln>
        </p:spPr>
      </p:pic>
      <p:pic>
        <p:nvPicPr>
          <p:cNvPr id="249" name="Google Shape;249;p36"/>
          <p:cNvPicPr preferRelativeResize="0"/>
          <p:nvPr/>
        </p:nvPicPr>
        <p:blipFill>
          <a:blip r:embed="rId7">
            <a:alphaModFix/>
          </a:blip>
          <a:stretch>
            <a:fillRect/>
          </a:stretch>
        </p:blipFill>
        <p:spPr>
          <a:xfrm>
            <a:off x="6694538" y="1304125"/>
            <a:ext cx="2337075" cy="1740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53"/>
        <p:cNvGrpSpPr/>
        <p:nvPr/>
      </p:nvGrpSpPr>
      <p:grpSpPr>
        <a:xfrm>
          <a:off x="0" y="0"/>
          <a:ext cx="0" cy="0"/>
          <a:chOff x="0" y="0"/>
          <a:chExt cx="0" cy="0"/>
        </a:xfrm>
      </p:grpSpPr>
      <p:sp>
        <p:nvSpPr>
          <p:cNvPr id="254" name="Google Shape;254;p37"/>
          <p:cNvSpPr txBox="1">
            <a:spLocks noGrp="1"/>
          </p:cNvSpPr>
          <p:nvPr>
            <p:ph type="title"/>
          </p:nvPr>
        </p:nvSpPr>
        <p:spPr>
          <a:xfrm>
            <a:off x="840850" y="565050"/>
            <a:ext cx="28080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s">
                <a:latin typeface="Times New Roman"/>
                <a:ea typeface="Times New Roman"/>
                <a:cs typeface="Times New Roman"/>
                <a:sym typeface="Times New Roman"/>
              </a:rPr>
              <a:t>Tiempo</a:t>
            </a:r>
            <a:endParaRPr>
              <a:latin typeface="Times New Roman"/>
              <a:ea typeface="Times New Roman"/>
              <a:cs typeface="Times New Roman"/>
              <a:sym typeface="Times New Roman"/>
            </a:endParaRPr>
          </a:p>
        </p:txBody>
      </p:sp>
      <p:sp>
        <p:nvSpPr>
          <p:cNvPr id="255" name="Google Shape;255;p37"/>
          <p:cNvSpPr txBox="1">
            <a:spLocks noGrp="1"/>
          </p:cNvSpPr>
          <p:nvPr>
            <p:ph type="body" idx="1"/>
          </p:nvPr>
        </p:nvSpPr>
        <p:spPr>
          <a:xfrm>
            <a:off x="840849" y="1399050"/>
            <a:ext cx="3437237"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sz="1400" dirty="0">
                <a:solidFill>
                  <a:schemeClr val="accent1"/>
                </a:solidFill>
                <a:latin typeface="Times New Roman"/>
                <a:ea typeface="Times New Roman"/>
                <a:cs typeface="Times New Roman"/>
                <a:sym typeface="Times New Roman"/>
              </a:rPr>
              <a:t>Es aquí donde entra la enorme ventaja de las redes neuronales, una vez entrenada es capaz de dar una predicción en cuestiones de segundo. No fue necesario entrenar ninguna de las redes neuronales para predecir específicamente estados de Werner.</a:t>
            </a:r>
            <a:endParaRPr sz="1400" dirty="0">
              <a:solidFill>
                <a:srgbClr val="FF0000"/>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6B8AF"/>
        </a:solidFill>
        <a:effectLst/>
      </p:bgPr>
    </p:bg>
    <p:spTree>
      <p:nvGrpSpPr>
        <p:cNvPr id="1" name="Shape 259"/>
        <p:cNvGrpSpPr/>
        <p:nvPr/>
      </p:nvGrpSpPr>
      <p:grpSpPr>
        <a:xfrm>
          <a:off x="0" y="0"/>
          <a:ext cx="0" cy="0"/>
          <a:chOff x="0" y="0"/>
          <a:chExt cx="0" cy="0"/>
        </a:xfrm>
      </p:grpSpPr>
      <p:sp>
        <p:nvSpPr>
          <p:cNvPr id="260" name="Google Shape;260;p38"/>
          <p:cNvSpPr txBox="1">
            <a:spLocks noGrp="1"/>
          </p:cNvSpPr>
          <p:nvPr>
            <p:ph type="title"/>
          </p:nvPr>
        </p:nvSpPr>
        <p:spPr>
          <a:xfrm>
            <a:off x="258775" y="724725"/>
            <a:ext cx="8520600" cy="18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6000" dirty="0">
                <a:solidFill>
                  <a:schemeClr val="accent1"/>
                </a:solidFill>
                <a:latin typeface="Times New Roman"/>
                <a:ea typeface="Times New Roman"/>
                <a:cs typeface="Times New Roman"/>
                <a:sym typeface="Times New Roman"/>
              </a:rPr>
              <a:t>Cumplimiento del objetivo.</a:t>
            </a:r>
            <a:endParaRPr sz="6000"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E6B8AF"/>
        </a:solidFill>
        <a:effectLst/>
      </p:bgPr>
    </p:bg>
    <p:spTree>
      <p:nvGrpSpPr>
        <p:cNvPr id="1" name="Shape 264"/>
        <p:cNvGrpSpPr/>
        <p:nvPr/>
      </p:nvGrpSpPr>
      <p:grpSpPr>
        <a:xfrm>
          <a:off x="0" y="0"/>
          <a:ext cx="0" cy="0"/>
          <a:chOff x="0" y="0"/>
          <a:chExt cx="0" cy="0"/>
        </a:xfrm>
      </p:grpSpPr>
      <p:sp>
        <p:nvSpPr>
          <p:cNvPr id="265" name="Google Shape;265;p39"/>
          <p:cNvSpPr txBox="1"/>
          <p:nvPr/>
        </p:nvSpPr>
        <p:spPr>
          <a:xfrm>
            <a:off x="572100" y="497438"/>
            <a:ext cx="6321600" cy="6354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sz="3000" b="1">
                <a:solidFill>
                  <a:srgbClr val="000000"/>
                </a:solidFill>
                <a:latin typeface="Times New Roman"/>
                <a:ea typeface="Times New Roman"/>
                <a:cs typeface="Times New Roman"/>
                <a:sym typeface="Times New Roman"/>
              </a:rPr>
              <a:t>Cronograma:</a:t>
            </a:r>
            <a:endParaRPr sz="3000" b="1">
              <a:solidFill>
                <a:srgbClr val="000000"/>
              </a:solidFill>
              <a:latin typeface="Times New Roman"/>
              <a:ea typeface="Times New Roman"/>
              <a:cs typeface="Times New Roman"/>
              <a:sym typeface="Times New Roman"/>
            </a:endParaRPr>
          </a:p>
        </p:txBody>
      </p:sp>
      <p:graphicFrame>
        <p:nvGraphicFramePr>
          <p:cNvPr id="266" name="Google Shape;266;p39"/>
          <p:cNvGraphicFramePr/>
          <p:nvPr/>
        </p:nvGraphicFramePr>
        <p:xfrm>
          <a:off x="952500" y="1132838"/>
          <a:ext cx="7239000" cy="1584840"/>
        </p:xfrm>
        <a:graphic>
          <a:graphicData uri="http://schemas.openxmlformats.org/drawingml/2006/table">
            <a:tbl>
              <a:tblPr>
                <a:noFill/>
                <a:tableStyleId>{A7ADF680-0A32-4ABB-B0DE-60A9B676A447}</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s">
                          <a:latin typeface="Times New Roman"/>
                          <a:ea typeface="Times New Roman"/>
                          <a:cs typeface="Times New Roman"/>
                          <a:sym typeface="Times New Roman"/>
                        </a:rPr>
                        <a:t>Crear las redes</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s">
                          <a:latin typeface="Times New Roman"/>
                          <a:ea typeface="Times New Roman"/>
                          <a:cs typeface="Times New Roman"/>
                          <a:sym typeface="Times New Roman"/>
                        </a:rPr>
                        <a:t>11 - 25 Sep</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s">
                          <a:latin typeface="Times New Roman"/>
                          <a:ea typeface="Times New Roman"/>
                          <a:cs typeface="Times New Roman"/>
                          <a:sym typeface="Times New Roman"/>
                        </a:rPr>
                        <a:t>Generar los datos </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s">
                          <a:latin typeface="Times New Roman"/>
                          <a:ea typeface="Times New Roman"/>
                          <a:cs typeface="Times New Roman"/>
                          <a:sym typeface="Times New Roman"/>
                        </a:rPr>
                        <a:t>27 Sep - 2 Oct</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s">
                          <a:latin typeface="Times New Roman"/>
                          <a:ea typeface="Times New Roman"/>
                          <a:cs typeface="Times New Roman"/>
                          <a:sym typeface="Times New Roman"/>
                        </a:rPr>
                        <a:t>Entrenar las redes con nuestros datos</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s">
                          <a:latin typeface="Times New Roman"/>
                          <a:ea typeface="Times New Roman"/>
                          <a:cs typeface="Times New Roman"/>
                          <a:sym typeface="Times New Roman"/>
                        </a:rPr>
                        <a:t>18 - 25 Oct </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s">
                          <a:latin typeface="Times New Roman"/>
                          <a:ea typeface="Times New Roman"/>
                          <a:cs typeface="Times New Roman"/>
                          <a:sym typeface="Times New Roman"/>
                        </a:rPr>
                        <a:t>Recuperar el comportamiento </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s">
                          <a:latin typeface="Times New Roman"/>
                          <a:ea typeface="Times New Roman"/>
                          <a:cs typeface="Times New Roman"/>
                          <a:sym typeface="Times New Roman"/>
                        </a:rPr>
                        <a:t>30 Oct - 8 Nov</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67" name="Google Shape;267;p39"/>
          <p:cNvSpPr txBox="1"/>
          <p:nvPr/>
        </p:nvSpPr>
        <p:spPr>
          <a:xfrm>
            <a:off x="572100" y="2760313"/>
            <a:ext cx="6321600" cy="6354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sz="3000" b="1">
                <a:solidFill>
                  <a:srgbClr val="000000"/>
                </a:solidFill>
                <a:latin typeface="Times New Roman"/>
                <a:ea typeface="Times New Roman"/>
                <a:cs typeface="Times New Roman"/>
                <a:sym typeface="Times New Roman"/>
              </a:rPr>
              <a:t>Objetivo principal de grupo:</a:t>
            </a:r>
            <a:endParaRPr sz="3000" b="1">
              <a:solidFill>
                <a:srgbClr val="000000"/>
              </a:solidFill>
              <a:latin typeface="Times New Roman"/>
              <a:ea typeface="Times New Roman"/>
              <a:cs typeface="Times New Roman"/>
              <a:sym typeface="Times New Roman"/>
            </a:endParaRPr>
          </a:p>
        </p:txBody>
      </p:sp>
      <p:sp>
        <p:nvSpPr>
          <p:cNvPr id="268" name="Google Shape;268;p39"/>
          <p:cNvSpPr txBox="1"/>
          <p:nvPr/>
        </p:nvSpPr>
        <p:spPr>
          <a:xfrm>
            <a:off x="952500" y="3353050"/>
            <a:ext cx="7239000" cy="1384964"/>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s" sz="1300" dirty="0">
                <a:latin typeface="Times New Roman"/>
                <a:ea typeface="Times New Roman"/>
                <a:cs typeface="Times New Roman"/>
                <a:sym typeface="Times New Roman"/>
              </a:rPr>
              <a:t>Se ha podido satisfactoriamente crear redes neuronales convolucionales que puedan recibir información incompleta de estados cuánticos a través de distribuciones de probabilidad y a partir de ello predecir la concurrencia en un sistema de 2 qubits. Especialmente, se recuperó el mismo comportamiento observado en la investigación de Koutny y colaboradores del Mean Absolute Error y de la concurrencia para estados de Werner, donde el error de las redes entrenadas se mantiene constantemente por debajo del error de otros algoritmos usados y desarrollados extensamente para la misma tarea.</a:t>
            </a:r>
            <a:endParaRPr sz="1300" dirty="0">
              <a:latin typeface="Times New Roman"/>
              <a:ea typeface="Times New Roman"/>
              <a:cs typeface="Times New Roman"/>
              <a:sym typeface="Times New Roman"/>
            </a:endParaRPr>
          </a:p>
        </p:txBody>
      </p:sp>
      <p:sp>
        <p:nvSpPr>
          <p:cNvPr id="269" name="Google Shape;269;p39"/>
          <p:cNvSpPr txBox="1"/>
          <p:nvPr/>
        </p:nvSpPr>
        <p:spPr>
          <a:xfrm>
            <a:off x="5790669" y="2816425"/>
            <a:ext cx="20082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200">
                <a:solidFill>
                  <a:srgbClr val="6AA84F"/>
                </a:solidFill>
                <a:latin typeface="Times New Roman"/>
                <a:ea typeface="Times New Roman"/>
                <a:cs typeface="Times New Roman"/>
                <a:sym typeface="Times New Roman"/>
              </a:rPr>
              <a:t>Cumplido</a:t>
            </a:r>
            <a:endParaRPr sz="2200">
              <a:solidFill>
                <a:srgbClr val="6AA84F"/>
              </a:solidFill>
              <a:latin typeface="Times New Roman"/>
              <a:ea typeface="Times New Roman"/>
              <a:cs typeface="Times New Roman"/>
              <a:sym typeface="Times New Roman"/>
            </a:endParaRPr>
          </a:p>
        </p:txBody>
      </p:sp>
      <p:pic>
        <p:nvPicPr>
          <p:cNvPr id="270" name="Google Shape;270;p39"/>
          <p:cNvPicPr preferRelativeResize="0"/>
          <p:nvPr/>
        </p:nvPicPr>
        <p:blipFill>
          <a:blip r:embed="rId3">
            <a:alphaModFix/>
          </a:blip>
          <a:stretch>
            <a:fillRect/>
          </a:stretch>
        </p:blipFill>
        <p:spPr>
          <a:xfrm>
            <a:off x="7685175" y="1047500"/>
            <a:ext cx="470263" cy="481549"/>
          </a:xfrm>
          <a:prstGeom prst="rect">
            <a:avLst/>
          </a:prstGeom>
          <a:noFill/>
          <a:ln>
            <a:noFill/>
          </a:ln>
        </p:spPr>
      </p:pic>
      <p:pic>
        <p:nvPicPr>
          <p:cNvPr id="271" name="Google Shape;271;p39"/>
          <p:cNvPicPr preferRelativeResize="0"/>
          <p:nvPr/>
        </p:nvPicPr>
        <p:blipFill>
          <a:blip r:embed="rId3">
            <a:alphaModFix/>
          </a:blip>
          <a:stretch>
            <a:fillRect/>
          </a:stretch>
        </p:blipFill>
        <p:spPr>
          <a:xfrm>
            <a:off x="7685175" y="1443700"/>
            <a:ext cx="470263" cy="481549"/>
          </a:xfrm>
          <a:prstGeom prst="rect">
            <a:avLst/>
          </a:prstGeom>
          <a:noFill/>
          <a:ln>
            <a:noFill/>
          </a:ln>
        </p:spPr>
      </p:pic>
      <p:pic>
        <p:nvPicPr>
          <p:cNvPr id="272" name="Google Shape;272;p39"/>
          <p:cNvPicPr preferRelativeResize="0"/>
          <p:nvPr/>
        </p:nvPicPr>
        <p:blipFill>
          <a:blip r:embed="rId3">
            <a:alphaModFix/>
          </a:blip>
          <a:stretch>
            <a:fillRect/>
          </a:stretch>
        </p:blipFill>
        <p:spPr>
          <a:xfrm>
            <a:off x="7685175" y="1839900"/>
            <a:ext cx="470263" cy="481549"/>
          </a:xfrm>
          <a:prstGeom prst="rect">
            <a:avLst/>
          </a:prstGeom>
          <a:noFill/>
          <a:ln>
            <a:noFill/>
          </a:ln>
        </p:spPr>
      </p:pic>
      <p:pic>
        <p:nvPicPr>
          <p:cNvPr id="273" name="Google Shape;273;p39"/>
          <p:cNvPicPr preferRelativeResize="0"/>
          <p:nvPr/>
        </p:nvPicPr>
        <p:blipFill>
          <a:blip r:embed="rId3">
            <a:alphaModFix/>
          </a:blip>
          <a:stretch>
            <a:fillRect/>
          </a:stretch>
        </p:blipFill>
        <p:spPr>
          <a:xfrm>
            <a:off x="7685175" y="2236100"/>
            <a:ext cx="470263" cy="48154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E6B8AF"/>
        </a:solidFill>
        <a:effectLst/>
      </p:bgPr>
    </p:bg>
    <p:spTree>
      <p:nvGrpSpPr>
        <p:cNvPr id="1" name="Shape 277"/>
        <p:cNvGrpSpPr/>
        <p:nvPr/>
      </p:nvGrpSpPr>
      <p:grpSpPr>
        <a:xfrm>
          <a:off x="0" y="0"/>
          <a:ext cx="0" cy="0"/>
          <a:chOff x="0" y="0"/>
          <a:chExt cx="0" cy="0"/>
        </a:xfrm>
      </p:grpSpPr>
      <p:sp>
        <p:nvSpPr>
          <p:cNvPr id="278" name="Google Shape;278;p40"/>
          <p:cNvSpPr txBox="1"/>
          <p:nvPr/>
        </p:nvSpPr>
        <p:spPr>
          <a:xfrm>
            <a:off x="572100" y="497438"/>
            <a:ext cx="6321600" cy="6354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sz="3000" b="1">
                <a:solidFill>
                  <a:srgbClr val="000000"/>
                </a:solidFill>
                <a:latin typeface="Times New Roman"/>
                <a:ea typeface="Times New Roman"/>
                <a:cs typeface="Times New Roman"/>
                <a:sym typeface="Times New Roman"/>
              </a:rPr>
              <a:t>Cronograma:</a:t>
            </a:r>
            <a:endParaRPr sz="3000" b="1">
              <a:solidFill>
                <a:srgbClr val="000000"/>
              </a:solidFill>
              <a:latin typeface="Times New Roman"/>
              <a:ea typeface="Times New Roman"/>
              <a:cs typeface="Times New Roman"/>
              <a:sym typeface="Times New Roman"/>
            </a:endParaRPr>
          </a:p>
        </p:txBody>
      </p:sp>
      <p:graphicFrame>
        <p:nvGraphicFramePr>
          <p:cNvPr id="279" name="Google Shape;279;p40"/>
          <p:cNvGraphicFramePr/>
          <p:nvPr/>
        </p:nvGraphicFramePr>
        <p:xfrm>
          <a:off x="952500" y="1132838"/>
          <a:ext cx="7239000" cy="1584840"/>
        </p:xfrm>
        <a:graphic>
          <a:graphicData uri="http://schemas.openxmlformats.org/drawingml/2006/table">
            <a:tbl>
              <a:tblPr>
                <a:noFill/>
                <a:tableStyleId>{A7ADF680-0A32-4ABB-B0DE-60A9B676A447}</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s">
                          <a:latin typeface="Times New Roman"/>
                          <a:ea typeface="Times New Roman"/>
                          <a:cs typeface="Times New Roman"/>
                          <a:sym typeface="Times New Roman"/>
                        </a:rPr>
                        <a:t>Crear las redes</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s">
                          <a:latin typeface="Times New Roman"/>
                          <a:ea typeface="Times New Roman"/>
                          <a:cs typeface="Times New Roman"/>
                          <a:sym typeface="Times New Roman"/>
                        </a:rPr>
                        <a:t>11 - 25 Sep</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s">
                          <a:latin typeface="Times New Roman"/>
                          <a:ea typeface="Times New Roman"/>
                          <a:cs typeface="Times New Roman"/>
                          <a:sym typeface="Times New Roman"/>
                        </a:rPr>
                        <a:t>Generar los datos </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s">
                          <a:latin typeface="Times New Roman"/>
                          <a:ea typeface="Times New Roman"/>
                          <a:cs typeface="Times New Roman"/>
                          <a:sym typeface="Times New Roman"/>
                        </a:rPr>
                        <a:t>27 Sep - 2 Oct</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s">
                          <a:latin typeface="Times New Roman"/>
                          <a:ea typeface="Times New Roman"/>
                          <a:cs typeface="Times New Roman"/>
                          <a:sym typeface="Times New Roman"/>
                        </a:rPr>
                        <a:t>Entrenar las redes con nuestros datos</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s">
                          <a:latin typeface="Times New Roman"/>
                          <a:ea typeface="Times New Roman"/>
                          <a:cs typeface="Times New Roman"/>
                          <a:sym typeface="Times New Roman"/>
                        </a:rPr>
                        <a:t>18 - 25 Oct </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s">
                          <a:latin typeface="Times New Roman"/>
                          <a:ea typeface="Times New Roman"/>
                          <a:cs typeface="Times New Roman"/>
                          <a:sym typeface="Times New Roman"/>
                        </a:rPr>
                        <a:t>Recuperar el comportamiento </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s">
                          <a:latin typeface="Times New Roman"/>
                          <a:ea typeface="Times New Roman"/>
                          <a:cs typeface="Times New Roman"/>
                          <a:sym typeface="Times New Roman"/>
                        </a:rPr>
                        <a:t>30 Oct - 8 Nov</a:t>
                      </a:r>
                      <a:endParaRPr>
                        <a:latin typeface="Times New Roman"/>
                        <a:ea typeface="Times New Roman"/>
                        <a:cs typeface="Times New Roman"/>
                        <a:sym typeface="Times New Roman"/>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80" name="Google Shape;280;p40"/>
          <p:cNvSpPr txBox="1"/>
          <p:nvPr/>
        </p:nvSpPr>
        <p:spPr>
          <a:xfrm>
            <a:off x="572100" y="2760313"/>
            <a:ext cx="6321600" cy="6354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sz="3000" b="1">
                <a:latin typeface="Times New Roman"/>
                <a:ea typeface="Times New Roman"/>
                <a:cs typeface="Times New Roman"/>
                <a:sym typeface="Times New Roman"/>
              </a:rPr>
              <a:t>Faltante </a:t>
            </a:r>
            <a:endParaRPr sz="3000" b="1">
              <a:solidFill>
                <a:srgbClr val="000000"/>
              </a:solidFill>
              <a:latin typeface="Times New Roman"/>
              <a:ea typeface="Times New Roman"/>
              <a:cs typeface="Times New Roman"/>
              <a:sym typeface="Times New Roman"/>
            </a:endParaRPr>
          </a:p>
        </p:txBody>
      </p:sp>
      <p:sp>
        <p:nvSpPr>
          <p:cNvPr id="281" name="Google Shape;281;p40"/>
          <p:cNvSpPr txBox="1"/>
          <p:nvPr/>
        </p:nvSpPr>
        <p:spPr>
          <a:xfrm>
            <a:off x="952500" y="3353050"/>
            <a:ext cx="7239000" cy="984855"/>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s" sz="1300" dirty="0">
                <a:latin typeface="Times New Roman"/>
                <a:ea typeface="Times New Roman"/>
                <a:cs typeface="Times New Roman"/>
                <a:sym typeface="Times New Roman"/>
              </a:rPr>
              <a:t>Debido a la falta de capacidad computacional y al incremento en tiempo de procesamiento de los casos de 3 qubits se decidió dejar esta parte por fuera de nuestro proyecto y concentrarnos en el caso de un sistema de 2 qubits. Adicionalmente, la información mútua resultaba interesante y necesaria principalmente para el caso de 3 qubits entonces decidimos concentrarnos en la concurrencia. </a:t>
            </a:r>
            <a:endParaRPr sz="1300" dirty="0">
              <a:latin typeface="Times New Roman"/>
              <a:ea typeface="Times New Roman"/>
              <a:cs typeface="Times New Roman"/>
              <a:sym typeface="Times New Roman"/>
            </a:endParaRPr>
          </a:p>
        </p:txBody>
      </p:sp>
      <p:sp>
        <p:nvSpPr>
          <p:cNvPr id="282" name="Google Shape;282;p40"/>
          <p:cNvSpPr txBox="1"/>
          <p:nvPr/>
        </p:nvSpPr>
        <p:spPr>
          <a:xfrm>
            <a:off x="4057750" y="2816425"/>
            <a:ext cx="40977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200">
              <a:solidFill>
                <a:srgbClr val="6AA84F"/>
              </a:solidFill>
              <a:latin typeface="Source Sans Pro"/>
              <a:ea typeface="Source Sans Pro"/>
              <a:cs typeface="Source Sans Pro"/>
              <a:sym typeface="Source Sans Pro"/>
            </a:endParaRPr>
          </a:p>
        </p:txBody>
      </p:sp>
      <p:pic>
        <p:nvPicPr>
          <p:cNvPr id="283" name="Google Shape;283;p40"/>
          <p:cNvPicPr preferRelativeResize="0"/>
          <p:nvPr/>
        </p:nvPicPr>
        <p:blipFill>
          <a:blip r:embed="rId3">
            <a:alphaModFix/>
          </a:blip>
          <a:stretch>
            <a:fillRect/>
          </a:stretch>
        </p:blipFill>
        <p:spPr>
          <a:xfrm>
            <a:off x="7685175" y="1047500"/>
            <a:ext cx="470263" cy="481549"/>
          </a:xfrm>
          <a:prstGeom prst="rect">
            <a:avLst/>
          </a:prstGeom>
          <a:noFill/>
          <a:ln>
            <a:noFill/>
          </a:ln>
        </p:spPr>
      </p:pic>
      <p:pic>
        <p:nvPicPr>
          <p:cNvPr id="284" name="Google Shape;284;p40"/>
          <p:cNvPicPr preferRelativeResize="0"/>
          <p:nvPr/>
        </p:nvPicPr>
        <p:blipFill>
          <a:blip r:embed="rId3">
            <a:alphaModFix/>
          </a:blip>
          <a:stretch>
            <a:fillRect/>
          </a:stretch>
        </p:blipFill>
        <p:spPr>
          <a:xfrm>
            <a:off x="7685175" y="1443700"/>
            <a:ext cx="470263" cy="481549"/>
          </a:xfrm>
          <a:prstGeom prst="rect">
            <a:avLst/>
          </a:prstGeom>
          <a:noFill/>
          <a:ln>
            <a:noFill/>
          </a:ln>
        </p:spPr>
      </p:pic>
      <p:pic>
        <p:nvPicPr>
          <p:cNvPr id="285" name="Google Shape;285;p40"/>
          <p:cNvPicPr preferRelativeResize="0"/>
          <p:nvPr/>
        </p:nvPicPr>
        <p:blipFill>
          <a:blip r:embed="rId3">
            <a:alphaModFix/>
          </a:blip>
          <a:stretch>
            <a:fillRect/>
          </a:stretch>
        </p:blipFill>
        <p:spPr>
          <a:xfrm>
            <a:off x="7685175" y="1839900"/>
            <a:ext cx="470263" cy="481549"/>
          </a:xfrm>
          <a:prstGeom prst="rect">
            <a:avLst/>
          </a:prstGeom>
          <a:noFill/>
          <a:ln>
            <a:noFill/>
          </a:ln>
        </p:spPr>
      </p:pic>
      <p:pic>
        <p:nvPicPr>
          <p:cNvPr id="286" name="Google Shape;286;p40"/>
          <p:cNvPicPr preferRelativeResize="0"/>
          <p:nvPr/>
        </p:nvPicPr>
        <p:blipFill>
          <a:blip r:embed="rId3">
            <a:alphaModFix/>
          </a:blip>
          <a:stretch>
            <a:fillRect/>
          </a:stretch>
        </p:blipFill>
        <p:spPr>
          <a:xfrm>
            <a:off x="7685175" y="2236100"/>
            <a:ext cx="470263" cy="4815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90"/>
        <p:cNvGrpSpPr/>
        <p:nvPr/>
      </p:nvGrpSpPr>
      <p:grpSpPr>
        <a:xfrm>
          <a:off x="0" y="0"/>
          <a:ext cx="0" cy="0"/>
          <a:chOff x="0" y="0"/>
          <a:chExt cx="0" cy="0"/>
        </a:xfrm>
      </p:grpSpPr>
      <p:sp>
        <p:nvSpPr>
          <p:cNvPr id="291" name="Google Shape;291;p41"/>
          <p:cNvSpPr txBox="1">
            <a:spLocks noGrp="1"/>
          </p:cNvSpPr>
          <p:nvPr>
            <p:ph type="title"/>
          </p:nvPr>
        </p:nvSpPr>
        <p:spPr>
          <a:xfrm>
            <a:off x="311700" y="724725"/>
            <a:ext cx="8520600" cy="139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6000" dirty="0">
                <a:solidFill>
                  <a:schemeClr val="accent1"/>
                </a:solidFill>
                <a:latin typeface="Times New Roman"/>
                <a:ea typeface="Times New Roman"/>
                <a:cs typeface="Times New Roman"/>
                <a:sym typeface="Times New Roman"/>
              </a:rPr>
              <a:t>Conclusiones.</a:t>
            </a:r>
            <a:endParaRPr sz="6000"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526800" y="796813"/>
            <a:ext cx="4045200" cy="1533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s">
                <a:solidFill>
                  <a:schemeClr val="lt1"/>
                </a:solidFill>
                <a:latin typeface="Times New Roman"/>
                <a:ea typeface="Times New Roman"/>
                <a:cs typeface="Times New Roman"/>
                <a:sym typeface="Times New Roman"/>
              </a:rPr>
              <a:t>Presentación final</a:t>
            </a:r>
            <a:endParaRPr>
              <a:solidFill>
                <a:schemeClr val="lt1"/>
              </a:solidFill>
              <a:latin typeface="Times New Roman"/>
              <a:ea typeface="Times New Roman"/>
              <a:cs typeface="Times New Roman"/>
              <a:sym typeface="Times New Roman"/>
            </a:endParaRPr>
          </a:p>
        </p:txBody>
      </p:sp>
      <p:sp>
        <p:nvSpPr>
          <p:cNvPr id="75" name="Google Shape;75;p15"/>
          <p:cNvSpPr txBox="1">
            <a:spLocks noGrp="1"/>
          </p:cNvSpPr>
          <p:nvPr>
            <p:ph type="subTitle" idx="1"/>
          </p:nvPr>
        </p:nvSpPr>
        <p:spPr>
          <a:xfrm>
            <a:off x="526800" y="2413238"/>
            <a:ext cx="4045200" cy="1345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s" i="1">
                <a:solidFill>
                  <a:srgbClr val="FFFFFF"/>
                </a:solidFill>
                <a:latin typeface="Times New Roman"/>
                <a:ea typeface="Times New Roman"/>
                <a:cs typeface="Times New Roman"/>
                <a:sym typeface="Times New Roman"/>
              </a:rPr>
              <a:t>Presentación de resultados finales</a:t>
            </a:r>
            <a:endParaRPr i="1">
              <a:solidFill>
                <a:srgbClr val="FFFFFF"/>
              </a:solidFill>
              <a:latin typeface="Times New Roman"/>
              <a:ea typeface="Times New Roman"/>
              <a:cs typeface="Times New Roman"/>
              <a:sym typeface="Times New Roman"/>
            </a:endParaRPr>
          </a:p>
        </p:txBody>
      </p:sp>
      <p:sp>
        <p:nvSpPr>
          <p:cNvPr id="76" name="Google Shape;76;p15"/>
          <p:cNvSpPr txBox="1">
            <a:spLocks noGrp="1"/>
          </p:cNvSpPr>
          <p:nvPr>
            <p:ph type="body" idx="2"/>
          </p:nvPr>
        </p:nvSpPr>
        <p:spPr>
          <a:xfrm>
            <a:off x="4939500" y="136525"/>
            <a:ext cx="3837000" cy="4282500"/>
          </a:xfrm>
          <a:prstGeom prst="rect">
            <a:avLst/>
          </a:prstGeom>
        </p:spPr>
        <p:txBody>
          <a:bodyPr spcFirstLastPara="1" wrap="square" lIns="91425" tIns="91425" rIns="91425" bIns="91425" anchor="ctr" anchorCtr="0">
            <a:noAutofit/>
          </a:bodyPr>
          <a:lstStyle/>
          <a:p>
            <a:pPr marL="457200" lvl="0" indent="-304800" algn="l" rtl="0">
              <a:spcBef>
                <a:spcPts val="0"/>
              </a:spcBef>
              <a:spcAft>
                <a:spcPts val="0"/>
              </a:spcAft>
              <a:buClr>
                <a:schemeClr val="lt1"/>
              </a:buClr>
              <a:buSzPts val="1200"/>
              <a:buFont typeface="Times New Roman"/>
              <a:buChar char="●"/>
            </a:pPr>
            <a:r>
              <a:rPr lang="es" sz="1200" b="1">
                <a:latin typeface="Times New Roman"/>
                <a:ea typeface="Times New Roman"/>
                <a:cs typeface="Times New Roman"/>
                <a:sym typeface="Times New Roman"/>
              </a:rPr>
              <a:t>Objetivo</a:t>
            </a:r>
            <a:endParaRPr sz="1200" b="1">
              <a:solidFill>
                <a:srgbClr val="FFFFFF"/>
              </a:solidFill>
              <a:latin typeface="Times New Roman"/>
              <a:ea typeface="Times New Roman"/>
              <a:cs typeface="Times New Roman"/>
              <a:sym typeface="Times New Roman"/>
            </a:endParaRPr>
          </a:p>
          <a:p>
            <a:pPr marL="457200" lvl="0" indent="-304800" algn="l" rtl="0">
              <a:spcBef>
                <a:spcPts val="0"/>
              </a:spcBef>
              <a:spcAft>
                <a:spcPts val="0"/>
              </a:spcAft>
              <a:buClr>
                <a:srgbClr val="FFFFFF"/>
              </a:buClr>
              <a:buSzPts val="1200"/>
              <a:buFont typeface="Times New Roman"/>
              <a:buChar char="●"/>
            </a:pPr>
            <a:r>
              <a:rPr lang="es" sz="1200" b="1">
                <a:solidFill>
                  <a:srgbClr val="FFFFFF"/>
                </a:solidFill>
                <a:latin typeface="Times New Roman"/>
                <a:ea typeface="Times New Roman"/>
                <a:cs typeface="Times New Roman"/>
                <a:sym typeface="Times New Roman"/>
              </a:rPr>
              <a:t>Resumen del problema</a:t>
            </a:r>
            <a:endParaRPr sz="1200" b="1">
              <a:solidFill>
                <a:srgbClr val="FFFFFF"/>
              </a:solidFill>
              <a:latin typeface="Times New Roman"/>
              <a:ea typeface="Times New Roman"/>
              <a:cs typeface="Times New Roman"/>
              <a:sym typeface="Times New Roman"/>
            </a:endParaRPr>
          </a:p>
          <a:p>
            <a:pPr marL="457200" lvl="0" indent="-304800" algn="l" rtl="0">
              <a:spcBef>
                <a:spcPts val="0"/>
              </a:spcBef>
              <a:spcAft>
                <a:spcPts val="0"/>
              </a:spcAft>
              <a:buClr>
                <a:srgbClr val="FFFFFF"/>
              </a:buClr>
              <a:buSzPts val="1200"/>
              <a:buFont typeface="Times New Roman"/>
              <a:buChar char="●"/>
            </a:pPr>
            <a:r>
              <a:rPr lang="es" sz="1200" b="1">
                <a:solidFill>
                  <a:srgbClr val="FFFFFF"/>
                </a:solidFill>
                <a:latin typeface="Times New Roman"/>
                <a:ea typeface="Times New Roman"/>
                <a:cs typeface="Times New Roman"/>
                <a:sym typeface="Times New Roman"/>
              </a:rPr>
              <a:t>Resultados</a:t>
            </a:r>
            <a:endParaRPr sz="1200" b="1">
              <a:solidFill>
                <a:srgbClr val="FFFFFF"/>
              </a:solidFill>
              <a:latin typeface="Times New Roman"/>
              <a:ea typeface="Times New Roman"/>
              <a:cs typeface="Times New Roman"/>
              <a:sym typeface="Times New Roman"/>
            </a:endParaRPr>
          </a:p>
          <a:p>
            <a:pPr marL="457200" lvl="0" indent="-304800" algn="l" rtl="0">
              <a:spcBef>
                <a:spcPts val="0"/>
              </a:spcBef>
              <a:spcAft>
                <a:spcPts val="0"/>
              </a:spcAft>
              <a:buClr>
                <a:srgbClr val="FFFFFF"/>
              </a:buClr>
              <a:buSzPts val="1200"/>
              <a:buFont typeface="Times New Roman"/>
              <a:buChar char="●"/>
            </a:pPr>
            <a:r>
              <a:rPr lang="es" sz="1200" b="1">
                <a:solidFill>
                  <a:srgbClr val="FFFFFF"/>
                </a:solidFill>
                <a:latin typeface="Times New Roman"/>
                <a:ea typeface="Times New Roman"/>
                <a:cs typeface="Times New Roman"/>
                <a:sym typeface="Times New Roman"/>
              </a:rPr>
              <a:t>Cumplimiento del objetivo</a:t>
            </a:r>
            <a:endParaRPr sz="1200" b="1">
              <a:solidFill>
                <a:srgbClr val="FFFFFF"/>
              </a:solidFill>
              <a:latin typeface="Times New Roman"/>
              <a:ea typeface="Times New Roman"/>
              <a:cs typeface="Times New Roman"/>
              <a:sym typeface="Times New Roman"/>
            </a:endParaRPr>
          </a:p>
          <a:p>
            <a:pPr marL="457200" lvl="0" indent="-304800" algn="l" rtl="0">
              <a:spcBef>
                <a:spcPts val="0"/>
              </a:spcBef>
              <a:spcAft>
                <a:spcPts val="0"/>
              </a:spcAft>
              <a:buClr>
                <a:srgbClr val="FFFFFF"/>
              </a:buClr>
              <a:buSzPts val="1200"/>
              <a:buFont typeface="Times New Roman"/>
              <a:buChar char="●"/>
            </a:pPr>
            <a:r>
              <a:rPr lang="es" sz="1200" b="1">
                <a:solidFill>
                  <a:srgbClr val="FFFFFF"/>
                </a:solidFill>
                <a:latin typeface="Times New Roman"/>
                <a:ea typeface="Times New Roman"/>
                <a:cs typeface="Times New Roman"/>
                <a:sym typeface="Times New Roman"/>
              </a:rPr>
              <a:t>Conclusiones</a:t>
            </a:r>
            <a:endParaRPr sz="1200" b="1">
              <a:solidFill>
                <a:srgbClr val="FFFFFF"/>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95"/>
        <p:cNvGrpSpPr/>
        <p:nvPr/>
      </p:nvGrpSpPr>
      <p:grpSpPr>
        <a:xfrm>
          <a:off x="0" y="0"/>
          <a:ext cx="0" cy="0"/>
          <a:chOff x="0" y="0"/>
          <a:chExt cx="0" cy="0"/>
        </a:xfrm>
      </p:grpSpPr>
      <p:sp>
        <p:nvSpPr>
          <p:cNvPr id="296" name="Google Shape;296;p42"/>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latin typeface="Times New Roman"/>
                <a:ea typeface="Times New Roman"/>
                <a:cs typeface="Times New Roman"/>
                <a:sym typeface="Times New Roman"/>
              </a:rPr>
              <a:t>Mejor que MaxLik</a:t>
            </a:r>
            <a:endParaRPr>
              <a:latin typeface="Times New Roman"/>
              <a:ea typeface="Times New Roman"/>
              <a:cs typeface="Times New Roman"/>
              <a:sym typeface="Times New Roman"/>
            </a:endParaRPr>
          </a:p>
        </p:txBody>
      </p:sp>
      <p:sp>
        <p:nvSpPr>
          <p:cNvPr id="297" name="Google Shape;297;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a:solidFill>
                  <a:srgbClr val="000000"/>
                </a:solidFill>
                <a:latin typeface="Times New Roman"/>
                <a:ea typeface="Times New Roman"/>
                <a:cs typeface="Times New Roman"/>
                <a:sym typeface="Times New Roman"/>
              </a:rPr>
              <a:t>Se logró reproducir el comportamiento esperado para ambas redes neuronales, la measurement specific produciendo en promedio mejores estimaciones que las del algoritmo </a:t>
            </a:r>
            <a:r>
              <a:rPr lang="es" i="1">
                <a:solidFill>
                  <a:srgbClr val="CC0000"/>
                </a:solidFill>
                <a:latin typeface="Times New Roman"/>
                <a:ea typeface="Times New Roman"/>
                <a:cs typeface="Times New Roman"/>
                <a:sym typeface="Times New Roman"/>
              </a:rPr>
              <a:t>MaxLik </a:t>
            </a:r>
            <a:r>
              <a:rPr lang="es">
                <a:solidFill>
                  <a:srgbClr val="000000"/>
                </a:solidFill>
                <a:latin typeface="Times New Roman"/>
                <a:ea typeface="Times New Roman"/>
                <a:cs typeface="Times New Roman"/>
                <a:sym typeface="Times New Roman"/>
              </a:rPr>
              <a:t>en todas las pruebas. De forma similar, la measurement independent muestra errores del mismo orden que MaxLik para las pruebas con los estados de Werner mientras que presenta errores similares a la measurement specific en el conjunto aleatorio de prueba.</a:t>
            </a:r>
            <a:endParaRPr>
              <a:solidFill>
                <a:srgbClr val="000000"/>
              </a:solidFill>
              <a:latin typeface="Times New Roman"/>
              <a:ea typeface="Times New Roman"/>
              <a:cs typeface="Times New Roman"/>
              <a:sym typeface="Times New Roman"/>
            </a:endParaRPr>
          </a:p>
        </p:txBody>
      </p:sp>
      <p:pic>
        <p:nvPicPr>
          <p:cNvPr id="298" name="Google Shape;298;p42"/>
          <p:cNvPicPr preferRelativeResize="0"/>
          <p:nvPr/>
        </p:nvPicPr>
        <p:blipFill rotWithShape="1">
          <a:blip r:embed="rId3">
            <a:alphaModFix/>
          </a:blip>
          <a:srcRect l="3175"/>
          <a:stretch/>
        </p:blipFill>
        <p:spPr>
          <a:xfrm>
            <a:off x="2111975" y="3069771"/>
            <a:ext cx="2272246" cy="1978703"/>
          </a:xfrm>
          <a:prstGeom prst="rect">
            <a:avLst/>
          </a:prstGeom>
          <a:noFill/>
          <a:ln>
            <a:noFill/>
          </a:ln>
        </p:spPr>
      </p:pic>
      <p:pic>
        <p:nvPicPr>
          <p:cNvPr id="299" name="Google Shape;299;p42"/>
          <p:cNvPicPr preferRelativeResize="0"/>
          <p:nvPr/>
        </p:nvPicPr>
        <p:blipFill>
          <a:blip r:embed="rId4">
            <a:alphaModFix/>
          </a:blip>
          <a:stretch>
            <a:fillRect/>
          </a:stretch>
        </p:blipFill>
        <p:spPr>
          <a:xfrm>
            <a:off x="4759781" y="3216729"/>
            <a:ext cx="2547255" cy="170624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03"/>
        <p:cNvGrpSpPr/>
        <p:nvPr/>
      </p:nvGrpSpPr>
      <p:grpSpPr>
        <a:xfrm>
          <a:off x="0" y="0"/>
          <a:ext cx="0" cy="0"/>
          <a:chOff x="0" y="0"/>
          <a:chExt cx="0" cy="0"/>
        </a:xfrm>
      </p:grpSpPr>
      <p:sp>
        <p:nvSpPr>
          <p:cNvPr id="304" name="Google Shape;304;p43"/>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latin typeface="Times New Roman"/>
                <a:ea typeface="Times New Roman"/>
                <a:cs typeface="Times New Roman"/>
                <a:sym typeface="Times New Roman"/>
              </a:rPr>
              <a:t>El mejor modelo</a:t>
            </a:r>
            <a:endParaRPr>
              <a:latin typeface="Times New Roman"/>
              <a:ea typeface="Times New Roman"/>
              <a:cs typeface="Times New Roman"/>
              <a:sym typeface="Times New Roman"/>
            </a:endParaRPr>
          </a:p>
        </p:txBody>
      </p:sp>
      <p:sp>
        <p:nvSpPr>
          <p:cNvPr id="305" name="Google Shape;305;p4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a:solidFill>
                  <a:srgbClr val="000000"/>
                </a:solidFill>
                <a:latin typeface="Times New Roman"/>
                <a:ea typeface="Times New Roman"/>
                <a:cs typeface="Times New Roman"/>
                <a:sym typeface="Times New Roman"/>
              </a:rPr>
              <a:t>Comparando entre ambos tipos de redes desarrolladas se obtiene en general un mejor desempeño de la llamada </a:t>
            </a:r>
            <a:r>
              <a:rPr lang="es">
                <a:solidFill>
                  <a:srgbClr val="6AA84F"/>
                </a:solidFill>
                <a:latin typeface="Times New Roman"/>
                <a:ea typeface="Times New Roman"/>
                <a:cs typeface="Times New Roman"/>
                <a:sym typeface="Times New Roman"/>
              </a:rPr>
              <a:t>Measurement specific</a:t>
            </a:r>
            <a:r>
              <a:rPr lang="es">
                <a:solidFill>
                  <a:srgbClr val="000000"/>
                </a:solidFill>
                <a:latin typeface="Times New Roman"/>
                <a:ea typeface="Times New Roman"/>
                <a:cs typeface="Times New Roman"/>
                <a:sym typeface="Times New Roman"/>
              </a:rPr>
              <a:t> obteniendo errores casi siempre menores que la </a:t>
            </a:r>
            <a:r>
              <a:rPr lang="es">
                <a:solidFill>
                  <a:srgbClr val="0277BD"/>
                </a:solidFill>
                <a:latin typeface="Times New Roman"/>
                <a:ea typeface="Times New Roman"/>
                <a:cs typeface="Times New Roman"/>
                <a:sym typeface="Times New Roman"/>
              </a:rPr>
              <a:t>Measurement Independent</a:t>
            </a:r>
            <a:r>
              <a:rPr lang="es">
                <a:solidFill>
                  <a:srgbClr val="000000"/>
                </a:solidFill>
                <a:latin typeface="Times New Roman"/>
                <a:ea typeface="Times New Roman"/>
                <a:cs typeface="Times New Roman"/>
                <a:sym typeface="Times New Roman"/>
              </a:rPr>
              <a:t> y por supuesto que </a:t>
            </a:r>
            <a:r>
              <a:rPr lang="es">
                <a:solidFill>
                  <a:srgbClr val="CC0000"/>
                </a:solidFill>
                <a:latin typeface="Times New Roman"/>
                <a:ea typeface="Times New Roman"/>
                <a:cs typeface="Times New Roman"/>
                <a:sym typeface="Times New Roman"/>
              </a:rPr>
              <a:t>MaxLik</a:t>
            </a:r>
            <a:r>
              <a:rPr lang="es">
                <a:solidFill>
                  <a:srgbClr val="000000"/>
                </a:solidFill>
                <a:latin typeface="Times New Roman"/>
                <a:ea typeface="Times New Roman"/>
                <a:cs typeface="Times New Roman"/>
                <a:sym typeface="Times New Roman"/>
              </a:rPr>
              <a:t>, esto es debido a que la red se entrena desde el principio para recibir un número específico de proyectores. </a:t>
            </a:r>
            <a:endParaRPr>
              <a:solidFill>
                <a:srgbClr val="000000"/>
              </a:solidFill>
              <a:latin typeface="Times New Roman"/>
              <a:ea typeface="Times New Roman"/>
              <a:cs typeface="Times New Roman"/>
              <a:sym typeface="Times New Roman"/>
            </a:endParaRPr>
          </a:p>
        </p:txBody>
      </p:sp>
      <p:sp>
        <p:nvSpPr>
          <p:cNvPr id="306" name="Google Shape;306;p43"/>
          <p:cNvSpPr txBox="1"/>
          <p:nvPr/>
        </p:nvSpPr>
        <p:spPr>
          <a:xfrm>
            <a:off x="5810700" y="3309450"/>
            <a:ext cx="30216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800" b="1">
                <a:solidFill>
                  <a:srgbClr val="0277BD"/>
                </a:solidFill>
                <a:latin typeface="Times New Roman"/>
                <a:ea typeface="Times New Roman"/>
                <a:cs typeface="Times New Roman"/>
                <a:sym typeface="Times New Roman"/>
              </a:rPr>
              <a:t>Measurement Independent</a:t>
            </a:r>
            <a:endParaRPr sz="1800" b="1">
              <a:solidFill>
                <a:srgbClr val="0277BD"/>
              </a:solidFill>
              <a:latin typeface="Times New Roman"/>
              <a:ea typeface="Times New Roman"/>
              <a:cs typeface="Times New Roman"/>
              <a:sym typeface="Times New Roman"/>
            </a:endParaRPr>
          </a:p>
        </p:txBody>
      </p:sp>
      <p:sp>
        <p:nvSpPr>
          <p:cNvPr id="307" name="Google Shape;307;p43"/>
          <p:cNvSpPr txBox="1"/>
          <p:nvPr/>
        </p:nvSpPr>
        <p:spPr>
          <a:xfrm>
            <a:off x="5810700" y="3720675"/>
            <a:ext cx="30216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800" b="1">
                <a:solidFill>
                  <a:srgbClr val="6AA84F"/>
                </a:solidFill>
                <a:latin typeface="Times New Roman"/>
                <a:ea typeface="Times New Roman"/>
                <a:cs typeface="Times New Roman"/>
                <a:sym typeface="Times New Roman"/>
              </a:rPr>
              <a:t>Measurement Specific</a:t>
            </a:r>
            <a:endParaRPr sz="1800" b="1">
              <a:solidFill>
                <a:srgbClr val="6AA84F"/>
              </a:solidFill>
              <a:latin typeface="Times New Roman"/>
              <a:ea typeface="Times New Roman"/>
              <a:cs typeface="Times New Roman"/>
              <a:sym typeface="Times New Roman"/>
            </a:endParaRPr>
          </a:p>
        </p:txBody>
      </p:sp>
      <p:pic>
        <p:nvPicPr>
          <p:cNvPr id="308" name="Google Shape;308;p43"/>
          <p:cNvPicPr preferRelativeResize="0"/>
          <p:nvPr/>
        </p:nvPicPr>
        <p:blipFill>
          <a:blip r:embed="rId3">
            <a:alphaModFix/>
          </a:blip>
          <a:stretch>
            <a:fillRect/>
          </a:stretch>
        </p:blipFill>
        <p:spPr>
          <a:xfrm>
            <a:off x="1690138" y="2849336"/>
            <a:ext cx="3021600" cy="194153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12"/>
        <p:cNvGrpSpPr/>
        <p:nvPr/>
      </p:nvGrpSpPr>
      <p:grpSpPr>
        <a:xfrm>
          <a:off x="0" y="0"/>
          <a:ext cx="0" cy="0"/>
          <a:chOff x="0" y="0"/>
          <a:chExt cx="0" cy="0"/>
        </a:xfrm>
      </p:grpSpPr>
      <p:sp>
        <p:nvSpPr>
          <p:cNvPr id="313" name="Google Shape;313;p4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latin typeface="Times New Roman"/>
                <a:ea typeface="Times New Roman"/>
                <a:cs typeface="Times New Roman"/>
                <a:sym typeface="Times New Roman"/>
              </a:rPr>
              <a:t>DNN como herramienta</a:t>
            </a:r>
            <a:endParaRPr>
              <a:latin typeface="Times New Roman"/>
              <a:ea typeface="Times New Roman"/>
              <a:cs typeface="Times New Roman"/>
              <a:sym typeface="Times New Roman"/>
            </a:endParaRPr>
          </a:p>
        </p:txBody>
      </p:sp>
      <p:sp>
        <p:nvSpPr>
          <p:cNvPr id="314" name="Google Shape;314;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dirty="0">
                <a:solidFill>
                  <a:srgbClr val="000000"/>
                </a:solidFill>
                <a:latin typeface="Times New Roman"/>
                <a:ea typeface="Times New Roman"/>
                <a:cs typeface="Times New Roman"/>
                <a:sym typeface="Times New Roman"/>
              </a:rPr>
              <a:t>Debido a esto se concluye que las redes neuronales resultan una alternativa viable para la predicción de medidas de entrelazamiento cuántico, como la concurrencia en un sistema de 2 qubits, mientras no se requiera de exactitud absoluta sino, por lo menos, de un buen estimado.</a:t>
            </a:r>
          </a:p>
          <a:p>
            <a:pPr marL="0" lvl="0" indent="0" algn="l" rtl="0">
              <a:spcBef>
                <a:spcPts val="0"/>
              </a:spcBef>
              <a:spcAft>
                <a:spcPts val="1200"/>
              </a:spcAft>
              <a:buNone/>
            </a:pPr>
            <a:r>
              <a:rPr lang="es" dirty="0">
                <a:solidFill>
                  <a:srgbClr val="000000"/>
                </a:solidFill>
                <a:latin typeface="Times New Roman"/>
                <a:ea typeface="Times New Roman"/>
                <a:cs typeface="Times New Roman"/>
                <a:sym typeface="Times New Roman"/>
              </a:rPr>
              <a:t>Esto es debido a que las redes neuronales pueden ser entrenadas para no depender de la medición del sistema completo y aún así lograr estimaciones con mayor precisión que los algoritmos anteriormente utilizados para esta tarea como el caso de </a:t>
            </a:r>
            <a:r>
              <a:rPr lang="es" i="1" dirty="0">
                <a:solidFill>
                  <a:srgbClr val="000000"/>
                </a:solidFill>
                <a:latin typeface="Times New Roman"/>
                <a:ea typeface="Times New Roman"/>
                <a:cs typeface="Times New Roman"/>
                <a:sym typeface="Times New Roman"/>
              </a:rPr>
              <a:t>MaxLik</a:t>
            </a:r>
            <a:r>
              <a:rPr lang="es" dirty="0">
                <a:solidFill>
                  <a:srgbClr val="000000"/>
                </a:solidFill>
                <a:latin typeface="Times New Roman"/>
                <a:ea typeface="Times New Roman"/>
                <a:cs typeface="Times New Roman"/>
                <a:sym typeface="Times New Roman"/>
              </a:rPr>
              <a:t>. Por otro lado, se estima que si se tiene el tiempo y la capacidad computacional de entrenar todas las redes measurement specific se conseguirá un mejor desempeño en casi todas las tareas.</a:t>
            </a:r>
            <a:endParaRPr dirty="0">
              <a:solidFill>
                <a:srgbClr val="000000"/>
              </a:solidFill>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18"/>
        <p:cNvGrpSpPr/>
        <p:nvPr/>
      </p:nvGrpSpPr>
      <p:grpSpPr>
        <a:xfrm>
          <a:off x="0" y="0"/>
          <a:ext cx="0" cy="0"/>
          <a:chOff x="0" y="0"/>
          <a:chExt cx="0" cy="0"/>
        </a:xfrm>
      </p:grpSpPr>
      <p:sp>
        <p:nvSpPr>
          <p:cNvPr id="319" name="Google Shape;319;p45"/>
          <p:cNvSpPr txBox="1"/>
          <p:nvPr/>
        </p:nvSpPr>
        <p:spPr>
          <a:xfrm>
            <a:off x="847025" y="935525"/>
            <a:ext cx="6321600" cy="3931800"/>
          </a:xfrm>
          <a:prstGeom prst="rect">
            <a:avLst/>
          </a:prstGeom>
          <a:noFill/>
          <a:ln>
            <a:noFill/>
          </a:ln>
        </p:spPr>
        <p:txBody>
          <a:bodyPr spcFirstLastPara="1" wrap="square" lIns="91425" tIns="91425" rIns="91425" bIns="91425" anchor="t" anchorCtr="0">
            <a:noAutofit/>
          </a:bodyPr>
          <a:lstStyle/>
          <a:p>
            <a:pPr marL="457200" lvl="0" indent="-292100" algn="l" rtl="0">
              <a:lnSpc>
                <a:spcPct val="115000"/>
              </a:lnSpc>
              <a:spcBef>
                <a:spcPts val="0"/>
              </a:spcBef>
              <a:spcAft>
                <a:spcPts val="0"/>
              </a:spcAft>
              <a:buClr>
                <a:srgbClr val="000000"/>
              </a:buClr>
              <a:buSzPts val="1000"/>
              <a:buFont typeface="Arial"/>
              <a:buAutoNum type="arabicPeriod"/>
            </a:pPr>
            <a:r>
              <a:rPr lang="es" sz="1000" i="1">
                <a:solidFill>
                  <a:srgbClr val="000000"/>
                </a:solidFill>
              </a:rPr>
              <a:t>Koutný, Dominik, et al. “Deep Learning of Quantum Entanglement from Incomplete Measurements.” Science Advances, vol. 9, no. 29, July 2023. Crossref, </a:t>
            </a:r>
            <a:r>
              <a:rPr lang="es" sz="1000" i="1" u="sng">
                <a:solidFill>
                  <a:srgbClr val="0277BD"/>
                </a:solidFill>
                <a:hlinkClick r:id="rId3">
                  <a:extLst>
                    <a:ext uri="{A12FA001-AC4F-418D-AE19-62706E023703}">
                      <ahyp:hlinkClr xmlns:ahyp="http://schemas.microsoft.com/office/drawing/2018/hyperlinkcolor" val="tx"/>
                    </a:ext>
                  </a:extLst>
                </a:hlinkClick>
              </a:rPr>
              <a:t>https://doi.org/10.1126/sciadv.add7131</a:t>
            </a:r>
            <a:r>
              <a:rPr lang="es" sz="1000" i="1" u="sng">
                <a:solidFill>
                  <a:srgbClr val="000000"/>
                </a:solidFill>
              </a:rPr>
              <a:t>.</a:t>
            </a:r>
            <a:endParaRPr sz="1000" i="1" u="sng">
              <a:solidFill>
                <a:srgbClr val="000000"/>
              </a:solidFill>
            </a:endParaRPr>
          </a:p>
          <a:p>
            <a:pPr marL="457200" lvl="0" indent="-292100" algn="l" rtl="0">
              <a:lnSpc>
                <a:spcPct val="115000"/>
              </a:lnSpc>
              <a:spcBef>
                <a:spcPts val="0"/>
              </a:spcBef>
              <a:spcAft>
                <a:spcPts val="0"/>
              </a:spcAft>
              <a:buClr>
                <a:srgbClr val="000000"/>
              </a:buClr>
              <a:buSzPts val="1000"/>
              <a:buFont typeface="Arial"/>
              <a:buAutoNum type="arabicPeriod"/>
            </a:pPr>
            <a:r>
              <a:rPr lang="es" sz="1000" i="1">
                <a:solidFill>
                  <a:schemeClr val="dk2"/>
                </a:solidFill>
              </a:rPr>
              <a:t>George Em Karniadakis et al. «Physics-informed machine learning». En: Nature Reviews Physics 3.6 (2021), págs. 422-440. doi:10.1038/s42254-021-00314-5.</a:t>
            </a:r>
            <a:endParaRPr sz="1000" i="1">
              <a:solidFill>
                <a:schemeClr val="dk2"/>
              </a:solidFill>
            </a:endParaRPr>
          </a:p>
          <a:p>
            <a:pPr marL="457200" lvl="0" indent="-292100" algn="l" rtl="0">
              <a:lnSpc>
                <a:spcPct val="115000"/>
              </a:lnSpc>
              <a:spcBef>
                <a:spcPts val="0"/>
              </a:spcBef>
              <a:spcAft>
                <a:spcPts val="0"/>
              </a:spcAft>
              <a:buClr>
                <a:schemeClr val="dk2"/>
              </a:buClr>
              <a:buSzPts val="1000"/>
              <a:buFont typeface="Lato"/>
              <a:buAutoNum type="arabicPeriod"/>
            </a:pPr>
            <a:r>
              <a:rPr lang="es" sz="1000">
                <a:solidFill>
                  <a:schemeClr val="dk2"/>
                </a:solidFill>
              </a:rPr>
              <a:t>Courtney J. Spoerer et al. «Recurrent neural networks can explain flexible trading of speed and accuracy in biological vision». En: PLOS Computational Biology 16.10 (oct. de 2020), págs. 1-27. doi: 10.1371/journal.pcbi.1008215.</a:t>
            </a:r>
            <a:endParaRPr sz="1000" i="1">
              <a:solidFill>
                <a:schemeClr val="dk2"/>
              </a:solidFill>
            </a:endParaRPr>
          </a:p>
          <a:p>
            <a:pPr marL="457200" lvl="0" indent="-292100" algn="l" rtl="0">
              <a:lnSpc>
                <a:spcPct val="115000"/>
              </a:lnSpc>
              <a:spcBef>
                <a:spcPts val="0"/>
              </a:spcBef>
              <a:spcAft>
                <a:spcPts val="0"/>
              </a:spcAft>
              <a:buClr>
                <a:srgbClr val="000000"/>
              </a:buClr>
              <a:buSzPts val="1000"/>
              <a:buFont typeface="Arial"/>
              <a:buAutoNum type="arabicPeriod"/>
            </a:pPr>
            <a:r>
              <a:rPr lang="es" sz="1000" i="1">
                <a:solidFill>
                  <a:srgbClr val="000000"/>
                </a:solidFill>
              </a:rPr>
              <a:t>Czerwinski, A. (2021). Quantifying entanglement of two-qubit Werner states. Communications in Theoretical Physics, 73, 085101. </a:t>
            </a:r>
            <a:r>
              <a:rPr lang="es" sz="1000" i="1" u="sng">
                <a:solidFill>
                  <a:srgbClr val="0277BD"/>
                </a:solidFill>
                <a:hlinkClick r:id="rId4">
                  <a:extLst>
                    <a:ext uri="{A12FA001-AC4F-418D-AE19-62706E023703}">
                      <ahyp:hlinkClr xmlns:ahyp="http://schemas.microsoft.com/office/drawing/2018/hyperlinkcolor" val="tx"/>
                    </a:ext>
                  </a:extLst>
                </a:hlinkClick>
              </a:rPr>
              <a:t>https://doi.org/10.1088/1572-9494/ac01e1</a:t>
            </a:r>
            <a:endParaRPr sz="1000" i="1" u="sng">
              <a:solidFill>
                <a:srgbClr val="000000"/>
              </a:solidFill>
            </a:endParaRPr>
          </a:p>
          <a:p>
            <a:pPr marL="457200" lvl="0" indent="-292100" algn="l" rtl="0">
              <a:lnSpc>
                <a:spcPct val="115000"/>
              </a:lnSpc>
              <a:spcBef>
                <a:spcPts val="0"/>
              </a:spcBef>
              <a:spcAft>
                <a:spcPts val="0"/>
              </a:spcAft>
              <a:buClr>
                <a:srgbClr val="000000"/>
              </a:buClr>
              <a:buSzPts val="1000"/>
              <a:buFont typeface="Arial"/>
              <a:buAutoNum type="arabicPeriod"/>
            </a:pPr>
            <a:r>
              <a:rPr lang="es" sz="1000" i="1">
                <a:solidFill>
                  <a:srgbClr val="222222"/>
                </a:solidFill>
              </a:rPr>
              <a:t>Bures, D. (1969). An extension of Kakutani’s theorem on infinite product measures to the tensor product of semifinite 𝑤*-algebras. Transactions of the American Mathematical Society, 135, 199-212.</a:t>
            </a:r>
            <a:endParaRPr sz="1000" i="1" u="sng">
              <a:solidFill>
                <a:srgbClr val="000000"/>
              </a:solidFill>
            </a:endParaRPr>
          </a:p>
          <a:p>
            <a:pPr marL="457200" lvl="0" indent="-292100" algn="l" rtl="0">
              <a:lnSpc>
                <a:spcPct val="115000"/>
              </a:lnSpc>
              <a:spcBef>
                <a:spcPts val="0"/>
              </a:spcBef>
              <a:spcAft>
                <a:spcPts val="0"/>
              </a:spcAft>
              <a:buClr>
                <a:srgbClr val="000000"/>
              </a:buClr>
              <a:buSzPts val="1000"/>
              <a:buFont typeface="Arial"/>
              <a:buAutoNum type="arabicPeriod"/>
            </a:pPr>
            <a:r>
              <a:rPr lang="es" sz="1000" i="1">
                <a:solidFill>
                  <a:srgbClr val="222222"/>
                </a:solidFill>
              </a:rPr>
              <a:t>Mezzadri, F. (2006). How to generate random matrices from the classical compact groups. arXiv preprint math-ph/0609050.</a:t>
            </a:r>
            <a:endParaRPr sz="1000" i="1">
              <a:solidFill>
                <a:srgbClr val="222222"/>
              </a:solidFill>
            </a:endParaRPr>
          </a:p>
          <a:p>
            <a:pPr marL="457200" lvl="0" indent="-292100" algn="l" rtl="0">
              <a:lnSpc>
                <a:spcPct val="115000"/>
              </a:lnSpc>
              <a:spcBef>
                <a:spcPts val="0"/>
              </a:spcBef>
              <a:spcAft>
                <a:spcPts val="0"/>
              </a:spcAft>
              <a:buClr>
                <a:srgbClr val="222222"/>
              </a:buClr>
              <a:buSzPts val="1000"/>
              <a:buFont typeface="Arial"/>
              <a:buAutoNum type="arabicPeriod"/>
            </a:pPr>
            <a:r>
              <a:rPr lang="es" sz="1000" i="1">
                <a:solidFill>
                  <a:srgbClr val="2E414F"/>
                </a:solidFill>
              </a:rPr>
              <a:t>Marian, P., &amp; Marian, T.A. (2007). Bures distance as a measure of entanglement for symmetric two-mode Gaussian states. Physical Review A, 77, 062319.</a:t>
            </a:r>
            <a:endParaRPr sz="1000" i="1">
              <a:solidFill>
                <a:srgbClr val="222222"/>
              </a:solidFill>
            </a:endParaRPr>
          </a:p>
          <a:p>
            <a:pPr marL="457200" lvl="0" indent="-292100" algn="l" rtl="0">
              <a:lnSpc>
                <a:spcPct val="115000"/>
              </a:lnSpc>
              <a:spcBef>
                <a:spcPts val="0"/>
              </a:spcBef>
              <a:spcAft>
                <a:spcPts val="0"/>
              </a:spcAft>
              <a:buClr>
                <a:srgbClr val="000000"/>
              </a:buClr>
              <a:buSzPts val="1000"/>
              <a:buFont typeface="Arial"/>
              <a:buAutoNum type="arabicPeriod"/>
            </a:pPr>
            <a:r>
              <a:rPr lang="es" sz="1000" i="1" u="sng">
                <a:solidFill>
                  <a:srgbClr val="0277BD"/>
                </a:solidFill>
                <a:hlinkClick r:id="rId5">
                  <a:extLst>
                    <a:ext uri="{A12FA001-AC4F-418D-AE19-62706E023703}">
                      <ahyp:hlinkClr xmlns:ahyp="http://schemas.microsoft.com/office/drawing/2018/hyperlinkcolor" val="tx"/>
                    </a:ext>
                  </a:extLst>
                </a:hlinkClick>
              </a:rPr>
              <a:t>https://www.analyticsvidhya.com/blog/2020/10/what-is-the-convolutional-neural-network-architecture/</a:t>
            </a:r>
            <a:endParaRPr sz="1000" i="1">
              <a:solidFill>
                <a:srgbClr val="000000"/>
              </a:solidFill>
            </a:endParaRPr>
          </a:p>
          <a:p>
            <a:pPr marL="457200" lvl="0" indent="-292100" algn="l" rtl="0">
              <a:lnSpc>
                <a:spcPct val="115000"/>
              </a:lnSpc>
              <a:spcBef>
                <a:spcPts val="0"/>
              </a:spcBef>
              <a:spcAft>
                <a:spcPts val="0"/>
              </a:spcAft>
              <a:buClr>
                <a:srgbClr val="000000"/>
              </a:buClr>
              <a:buSzPts val="1000"/>
              <a:buFont typeface="Arial"/>
              <a:buAutoNum type="arabicPeriod"/>
            </a:pPr>
            <a:r>
              <a:rPr lang="es" sz="1000" i="1" u="sng">
                <a:solidFill>
                  <a:srgbClr val="0277BD"/>
                </a:solidFill>
                <a:hlinkClick r:id="rId6">
                  <a:extLst>
                    <a:ext uri="{A12FA001-AC4F-418D-AE19-62706E023703}">
                      <ahyp:hlinkClr xmlns:ahyp="http://schemas.microsoft.com/office/drawing/2018/hyperlinkcolor" val="tx"/>
                    </a:ext>
                  </a:extLst>
                </a:hlinkClick>
              </a:rPr>
              <a:t>https://www.v7labs.com/blog/recurrent-neural-networks-guide</a:t>
            </a:r>
            <a:endParaRPr sz="1000" i="1">
              <a:solidFill>
                <a:srgbClr val="000000"/>
              </a:solidFill>
            </a:endParaRPr>
          </a:p>
          <a:p>
            <a:pPr marL="457200" lvl="0" indent="-292100" algn="l" rtl="0">
              <a:lnSpc>
                <a:spcPct val="115000"/>
              </a:lnSpc>
              <a:spcBef>
                <a:spcPts val="0"/>
              </a:spcBef>
              <a:spcAft>
                <a:spcPts val="0"/>
              </a:spcAft>
              <a:buClr>
                <a:srgbClr val="000000"/>
              </a:buClr>
              <a:buSzPts val="1000"/>
              <a:buFont typeface="Arial"/>
              <a:buAutoNum type="arabicPeriod"/>
            </a:pPr>
            <a:r>
              <a:rPr lang="es" sz="1000" i="1" u="sng">
                <a:solidFill>
                  <a:srgbClr val="0277BD"/>
                </a:solidFill>
                <a:hlinkClick r:id="rId7">
                  <a:extLst>
                    <a:ext uri="{A12FA001-AC4F-418D-AE19-62706E023703}">
                      <ahyp:hlinkClr xmlns:ahyp="http://schemas.microsoft.com/office/drawing/2018/hyperlinkcolor" val="tx"/>
                    </a:ext>
                  </a:extLst>
                </a:hlinkClick>
              </a:rPr>
              <a:t>https://builtin.com/artificial-intelligence/transformer-neural-network</a:t>
            </a:r>
            <a:endParaRPr sz="1000" i="1">
              <a:solidFill>
                <a:srgbClr val="000000"/>
              </a:solidFill>
            </a:endParaRPr>
          </a:p>
          <a:p>
            <a:pPr marL="457200" lvl="0" indent="-292100" algn="l" rtl="0">
              <a:lnSpc>
                <a:spcPct val="115000"/>
              </a:lnSpc>
              <a:spcBef>
                <a:spcPts val="0"/>
              </a:spcBef>
              <a:spcAft>
                <a:spcPts val="0"/>
              </a:spcAft>
              <a:buClr>
                <a:srgbClr val="000000"/>
              </a:buClr>
              <a:buSzPts val="1000"/>
              <a:buFont typeface="Arial"/>
              <a:buAutoNum type="arabicPeriod"/>
            </a:pPr>
            <a:r>
              <a:rPr lang="es" sz="1000" i="1" u="sng">
                <a:solidFill>
                  <a:srgbClr val="0277BD"/>
                </a:solidFill>
                <a:hlinkClick r:id="rId8">
                  <a:extLst>
                    <a:ext uri="{A12FA001-AC4F-418D-AE19-62706E023703}">
                      <ahyp:hlinkClr xmlns:ahyp="http://schemas.microsoft.com/office/drawing/2018/hyperlinkcolor" val="tx"/>
                    </a:ext>
                  </a:extLst>
                </a:hlinkClick>
              </a:rPr>
              <a:t>https://developers.google.com/machine-learning/gan/gan_structure?hl=es-419</a:t>
            </a:r>
            <a:endParaRPr sz="1000" i="1">
              <a:solidFill>
                <a:srgbClr val="000000"/>
              </a:solidFill>
            </a:endParaRPr>
          </a:p>
        </p:txBody>
      </p:sp>
      <p:sp>
        <p:nvSpPr>
          <p:cNvPr id="320" name="Google Shape;320;p45"/>
          <p:cNvSpPr txBox="1">
            <a:spLocks noGrp="1"/>
          </p:cNvSpPr>
          <p:nvPr>
            <p:ph type="title"/>
          </p:nvPr>
        </p:nvSpPr>
        <p:spPr>
          <a:xfrm>
            <a:off x="311700" y="179825"/>
            <a:ext cx="52863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s">
                <a:latin typeface="Arial"/>
                <a:ea typeface="Arial"/>
                <a:cs typeface="Arial"/>
                <a:sym typeface="Arial"/>
              </a:rPr>
              <a:t>Referencias</a:t>
            </a:r>
            <a:endParaRPr>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D2E9"/>
        </a:solidFill>
        <a:effectLst/>
      </p:bgPr>
    </p:bg>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11700" y="739850"/>
            <a:ext cx="8520600" cy="12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6000" dirty="0">
                <a:solidFill>
                  <a:schemeClr val="accent1"/>
                </a:solidFill>
                <a:latin typeface="Times New Roman"/>
                <a:ea typeface="Times New Roman"/>
                <a:cs typeface="Times New Roman"/>
                <a:sym typeface="Times New Roman"/>
              </a:rPr>
              <a:t>Objetivos.</a:t>
            </a:r>
            <a:endParaRPr sz="6000"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9D2E9"/>
        </a:solidFill>
        <a:effectLst/>
      </p:bgPr>
    </p:bg>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311700" y="639907"/>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dirty="0">
                <a:latin typeface="Times New Roman"/>
                <a:ea typeface="Times New Roman"/>
                <a:cs typeface="Times New Roman"/>
                <a:sym typeface="Times New Roman"/>
              </a:rPr>
              <a:t>Pertinencia: las redes neuronales</a:t>
            </a:r>
            <a:endParaRPr dirty="0">
              <a:latin typeface="Times New Roman"/>
              <a:ea typeface="Times New Roman"/>
              <a:cs typeface="Times New Roman"/>
              <a:sym typeface="Times New Roman"/>
            </a:endParaRPr>
          </a:p>
        </p:txBody>
      </p:sp>
      <p:sp>
        <p:nvSpPr>
          <p:cNvPr id="87" name="Google Shape;87;p17"/>
          <p:cNvSpPr txBox="1">
            <a:spLocks noGrp="1"/>
          </p:cNvSpPr>
          <p:nvPr>
            <p:ph type="body" idx="1"/>
          </p:nvPr>
        </p:nvSpPr>
        <p:spPr>
          <a:xfrm>
            <a:off x="311700" y="1583093"/>
            <a:ext cx="8520600" cy="2920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700" dirty="0">
                <a:solidFill>
                  <a:schemeClr val="accent1"/>
                </a:solidFill>
                <a:latin typeface="Times New Roman"/>
                <a:ea typeface="Times New Roman"/>
                <a:cs typeface="Times New Roman"/>
                <a:sym typeface="Times New Roman"/>
              </a:rPr>
              <a:t>El uso de redes neuronales para la resolución de problemas complejos dentro de la ciencia lleva algunas décadas en desarrollo [2]. Sin embargo, su popularidad ha venido creciendo en los últimos años debido al incremento de desarrollos en técnicas de inteligencia artificial.</a:t>
            </a:r>
            <a:endParaRPr sz="1700" dirty="0">
              <a:solidFill>
                <a:schemeClr val="accent1"/>
              </a:solidFill>
              <a:latin typeface="Times New Roman"/>
              <a:ea typeface="Times New Roman"/>
              <a:cs typeface="Times New Roman"/>
              <a:sym typeface="Times New Roman"/>
            </a:endParaRPr>
          </a:p>
          <a:p>
            <a:pPr marL="0" lvl="0" indent="0" algn="l" rtl="0">
              <a:spcBef>
                <a:spcPts val="1200"/>
              </a:spcBef>
              <a:spcAft>
                <a:spcPts val="1200"/>
              </a:spcAft>
              <a:buNone/>
            </a:pPr>
            <a:r>
              <a:rPr lang="es" sz="1700" dirty="0">
                <a:solidFill>
                  <a:schemeClr val="accent1"/>
                </a:solidFill>
                <a:latin typeface="Times New Roman"/>
                <a:ea typeface="Times New Roman"/>
                <a:cs typeface="Times New Roman"/>
                <a:sym typeface="Times New Roman"/>
              </a:rPr>
              <a:t>Sin embargo, las redes neuronales sacrifican la exactitud de la solución por eficiencia computacional [3]. </a:t>
            </a:r>
            <a:endParaRPr sz="1700"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9D2E9"/>
        </a:solidFill>
        <a:effectLst/>
      </p:bgPr>
    </p:bg>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11700" y="722610"/>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dirty="0">
                <a:latin typeface="Times New Roman"/>
                <a:ea typeface="Times New Roman"/>
                <a:cs typeface="Times New Roman"/>
                <a:sym typeface="Times New Roman"/>
              </a:rPr>
              <a:t>El objetivo</a:t>
            </a:r>
            <a:endParaRPr dirty="0">
              <a:latin typeface="Times New Roman"/>
              <a:ea typeface="Times New Roman"/>
              <a:cs typeface="Times New Roman"/>
              <a:sym typeface="Times New Roman"/>
            </a:endParaRPr>
          </a:p>
        </p:txBody>
      </p:sp>
      <p:sp>
        <p:nvSpPr>
          <p:cNvPr id="93" name="Google Shape;93;p18"/>
          <p:cNvSpPr txBox="1">
            <a:spLocks noGrp="1"/>
          </p:cNvSpPr>
          <p:nvPr>
            <p:ph type="body" idx="1"/>
          </p:nvPr>
        </p:nvSpPr>
        <p:spPr>
          <a:xfrm>
            <a:off x="311700" y="1637293"/>
            <a:ext cx="8520600" cy="285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700" dirty="0">
                <a:solidFill>
                  <a:schemeClr val="accent1"/>
                </a:solidFill>
                <a:latin typeface="Times New Roman"/>
                <a:ea typeface="Times New Roman"/>
                <a:cs typeface="Times New Roman"/>
                <a:sym typeface="Times New Roman"/>
              </a:rPr>
              <a:t>El principal objetivo de este proyecto fue desarrollar un conjunto de redes neuronales que sean capaces de recibir datos incompletos de las mediciones de estados cuánticos entrelazados y a partir de ellos predecir una concurrencia. </a:t>
            </a:r>
            <a:endParaRPr sz="1700" dirty="0">
              <a:solidFill>
                <a:schemeClr val="accent1"/>
              </a:solidFill>
              <a:latin typeface="Times New Roman"/>
              <a:ea typeface="Times New Roman"/>
              <a:cs typeface="Times New Roman"/>
              <a:sym typeface="Times New Roman"/>
            </a:endParaRPr>
          </a:p>
          <a:p>
            <a:pPr marL="0" lvl="0" indent="0" algn="l" rtl="0">
              <a:spcBef>
                <a:spcPts val="1200"/>
              </a:spcBef>
              <a:spcAft>
                <a:spcPts val="1200"/>
              </a:spcAft>
              <a:buNone/>
            </a:pPr>
            <a:r>
              <a:rPr lang="es" sz="1700" dirty="0">
                <a:solidFill>
                  <a:schemeClr val="accent1"/>
                </a:solidFill>
                <a:latin typeface="Times New Roman"/>
                <a:ea typeface="Times New Roman"/>
                <a:cs typeface="Times New Roman"/>
                <a:sym typeface="Times New Roman"/>
              </a:rPr>
              <a:t>Esta investigación fue llevada a cabo primero por Koutny et al. Nuestro trabajo se centró en reproducir, corroborar y adaptar esta investigación precedente a nuestras capacidades computacionales. </a:t>
            </a:r>
            <a:endParaRPr sz="1700"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739850"/>
            <a:ext cx="8520600" cy="12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6000" dirty="0">
                <a:solidFill>
                  <a:schemeClr val="accent1"/>
                </a:solidFill>
                <a:latin typeface="Times New Roman"/>
                <a:ea typeface="Times New Roman"/>
                <a:cs typeface="Times New Roman"/>
                <a:sym typeface="Times New Roman"/>
              </a:rPr>
              <a:t>Resumen.</a:t>
            </a:r>
            <a:endParaRPr sz="6000"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2"/>
        <p:cNvGrpSpPr/>
        <p:nvPr/>
      </p:nvGrpSpPr>
      <p:grpSpPr>
        <a:xfrm>
          <a:off x="0" y="0"/>
          <a:ext cx="0" cy="0"/>
          <a:chOff x="0" y="0"/>
          <a:chExt cx="0" cy="0"/>
        </a:xfrm>
      </p:grpSpPr>
      <p:sp>
        <p:nvSpPr>
          <p:cNvPr id="103" name="Google Shape;103;p20"/>
          <p:cNvSpPr txBox="1"/>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852"/>
              <a:buNone/>
            </a:pPr>
            <a:r>
              <a:rPr lang="es" sz="1672" b="1" dirty="0">
                <a:latin typeface="Georgia"/>
                <a:ea typeface="Georgia"/>
                <a:cs typeface="Georgia"/>
                <a:sym typeface="Georgia"/>
              </a:rPr>
              <a:t>Redes neuronales para la predicción de la concurrencia a partir de datos incompletos.</a:t>
            </a:r>
            <a:endParaRPr sz="1672" b="1" dirty="0">
              <a:solidFill>
                <a:srgbClr val="000000"/>
              </a:solidFill>
              <a:latin typeface="Georgia"/>
              <a:ea typeface="Georgia"/>
              <a:cs typeface="Georgia"/>
              <a:sym typeface="Georgia"/>
            </a:endParaRPr>
          </a:p>
        </p:txBody>
      </p:sp>
      <p:sp>
        <p:nvSpPr>
          <p:cNvPr id="104" name="Google Shape;104;p20"/>
          <p:cNvSpPr txBox="1"/>
          <p:nvPr/>
        </p:nvSpPr>
        <p:spPr>
          <a:xfrm>
            <a:off x="347974" y="1117250"/>
            <a:ext cx="8484325" cy="3688800"/>
          </a:xfrm>
          <a:prstGeom prst="rect">
            <a:avLst/>
          </a:prstGeom>
          <a:noFill/>
          <a:ln>
            <a:noFill/>
          </a:ln>
        </p:spPr>
        <p:txBody>
          <a:bodyPr spcFirstLastPara="1" wrap="square" lIns="91425" tIns="91425" rIns="91425" bIns="91425" anchor="t" anchorCtr="0">
            <a:noAutofit/>
          </a:bodyPr>
          <a:lstStyle/>
          <a:p>
            <a:pPr marL="0" lvl="0" indent="0" algn="just" rtl="0">
              <a:lnSpc>
                <a:spcPct val="105000"/>
              </a:lnSpc>
              <a:spcBef>
                <a:spcPts val="0"/>
              </a:spcBef>
              <a:spcAft>
                <a:spcPts val="0"/>
              </a:spcAft>
              <a:buSzPts val="275"/>
              <a:buNone/>
            </a:pPr>
            <a:r>
              <a:rPr lang="es" sz="1500" dirty="0">
                <a:solidFill>
                  <a:srgbClr val="000000"/>
                </a:solidFill>
                <a:latin typeface="Times New Roman"/>
                <a:ea typeface="Times New Roman"/>
                <a:cs typeface="Times New Roman"/>
                <a:sym typeface="Times New Roman"/>
              </a:rPr>
              <a:t>Este proyecto fue la reproducción del trabajo de Koutny y colaboradores [1], el cual explora la aplicación de redes neuronales artificiales en la predicción de la concurrencia de estados cuánticos entrelazados a partir de datos incompletos. </a:t>
            </a:r>
            <a:r>
              <a:rPr lang="es" sz="1500" b="1" dirty="0">
                <a:solidFill>
                  <a:srgbClr val="000000"/>
                </a:solidFill>
                <a:latin typeface="Times New Roman"/>
                <a:ea typeface="Times New Roman"/>
                <a:cs typeface="Times New Roman"/>
                <a:sym typeface="Times New Roman"/>
              </a:rPr>
              <a:t>Se desarrollaron dos modelos de redes neuronales</a:t>
            </a:r>
            <a:r>
              <a:rPr lang="es" sz="1500" dirty="0">
                <a:solidFill>
                  <a:srgbClr val="000000"/>
                </a:solidFill>
                <a:latin typeface="Times New Roman"/>
                <a:ea typeface="Times New Roman"/>
                <a:cs typeface="Times New Roman"/>
                <a:sym typeface="Times New Roman"/>
              </a:rPr>
              <a:t>: uno entrenado a partir de una cantidad específica de proyectores (“Measurement specific”) y otro entrenado a partir de datos completos pero que es capaz de recibir valores incompletos como entrada y aún así realizar predicciones (“Measurement independent”).</a:t>
            </a:r>
            <a:endParaRPr sz="1500" dirty="0">
              <a:solidFill>
                <a:srgbClr val="000000"/>
              </a:solidFill>
              <a:latin typeface="Times New Roman"/>
              <a:ea typeface="Times New Roman"/>
              <a:cs typeface="Times New Roman"/>
              <a:sym typeface="Times New Roman"/>
            </a:endParaRPr>
          </a:p>
          <a:p>
            <a:pPr marL="0" lvl="0" indent="0" algn="just" rtl="0">
              <a:lnSpc>
                <a:spcPct val="105000"/>
              </a:lnSpc>
              <a:spcBef>
                <a:spcPts val="0"/>
              </a:spcBef>
              <a:spcAft>
                <a:spcPts val="0"/>
              </a:spcAft>
              <a:buSzPts val="275"/>
              <a:buNone/>
            </a:pPr>
            <a:endParaRPr sz="1500" dirty="0">
              <a:solidFill>
                <a:srgbClr val="000000"/>
              </a:solidFill>
              <a:latin typeface="Times New Roman"/>
              <a:ea typeface="Times New Roman"/>
              <a:cs typeface="Times New Roman"/>
              <a:sym typeface="Times New Roman"/>
            </a:endParaRPr>
          </a:p>
          <a:p>
            <a:pPr marL="0" lvl="0" indent="0" algn="just" rtl="0">
              <a:lnSpc>
                <a:spcPct val="105000"/>
              </a:lnSpc>
              <a:spcBef>
                <a:spcPts val="0"/>
              </a:spcBef>
              <a:spcAft>
                <a:spcPts val="0"/>
              </a:spcAft>
              <a:buSzPts val="275"/>
              <a:buNone/>
            </a:pPr>
            <a:r>
              <a:rPr lang="es" sz="1500" dirty="0">
                <a:solidFill>
                  <a:srgbClr val="000000"/>
                </a:solidFill>
                <a:latin typeface="Times New Roman"/>
                <a:ea typeface="Times New Roman"/>
                <a:cs typeface="Times New Roman"/>
                <a:sym typeface="Times New Roman"/>
              </a:rPr>
              <a:t>Estos modelos se entrenaron para predecir la concurrencia de estados cuánticos u</a:t>
            </a:r>
            <a:r>
              <a:rPr lang="es" sz="1500" dirty="0">
                <a:latin typeface="Times New Roman"/>
                <a:ea typeface="Times New Roman"/>
                <a:cs typeface="Times New Roman"/>
                <a:sym typeface="Times New Roman"/>
              </a:rPr>
              <a:t>tiliz</a:t>
            </a:r>
            <a:r>
              <a:rPr lang="es" sz="1500" dirty="0">
                <a:solidFill>
                  <a:srgbClr val="000000"/>
                </a:solidFill>
                <a:latin typeface="Times New Roman"/>
                <a:ea typeface="Times New Roman"/>
                <a:cs typeface="Times New Roman"/>
                <a:sym typeface="Times New Roman"/>
              </a:rPr>
              <a:t>ando </a:t>
            </a:r>
            <a:r>
              <a:rPr lang="es" sz="1500" b="1" dirty="0">
                <a:solidFill>
                  <a:srgbClr val="000000"/>
                </a:solidFill>
                <a:latin typeface="Times New Roman"/>
                <a:ea typeface="Times New Roman"/>
                <a:cs typeface="Times New Roman"/>
                <a:sym typeface="Times New Roman"/>
              </a:rPr>
              <a:t>matrices de densidad generadas a partir de matrices aleatorias</a:t>
            </a:r>
            <a:r>
              <a:rPr lang="es" sz="1500" dirty="0">
                <a:solidFill>
                  <a:srgbClr val="000000"/>
                </a:solidFill>
                <a:latin typeface="Times New Roman"/>
                <a:ea typeface="Times New Roman"/>
                <a:cs typeface="Times New Roman"/>
                <a:sym typeface="Times New Roman"/>
              </a:rPr>
              <a:t>. El entrenamiento se llevó a cabo aprovechando la potencia computacional de </a:t>
            </a:r>
            <a:r>
              <a:rPr lang="es" sz="1500" b="1" dirty="0">
                <a:solidFill>
                  <a:srgbClr val="000000"/>
                </a:solidFill>
                <a:latin typeface="Times New Roman"/>
                <a:ea typeface="Times New Roman"/>
                <a:cs typeface="Times New Roman"/>
                <a:sym typeface="Times New Roman"/>
              </a:rPr>
              <a:t>Kaggle</a:t>
            </a:r>
            <a:r>
              <a:rPr lang="es" sz="1500" dirty="0">
                <a:solidFill>
                  <a:srgbClr val="000000"/>
                </a:solidFill>
                <a:latin typeface="Times New Roman"/>
                <a:ea typeface="Times New Roman"/>
                <a:cs typeface="Times New Roman"/>
                <a:sym typeface="Times New Roman"/>
              </a:rPr>
              <a:t>, lo que permitió manejar eficientemente el alto volumen de datos y la complejidad computacional del proyecto. Sin embargo, debido a la falta de la potencia computacional requerida para la tarea se decidió </a:t>
            </a:r>
            <a:r>
              <a:rPr lang="es" sz="1500" b="1" dirty="0">
                <a:solidFill>
                  <a:srgbClr val="000000"/>
                </a:solidFill>
                <a:latin typeface="Times New Roman"/>
                <a:ea typeface="Times New Roman"/>
                <a:cs typeface="Times New Roman"/>
                <a:sym typeface="Times New Roman"/>
              </a:rPr>
              <a:t>limitar el estudio al caso de estados entrelazados de 2 qubits</a:t>
            </a:r>
            <a:r>
              <a:rPr lang="es" sz="1500" dirty="0">
                <a:solidFill>
                  <a:srgbClr val="000000"/>
                </a:solidFill>
                <a:latin typeface="Times New Roman"/>
                <a:ea typeface="Times New Roman"/>
                <a:cs typeface="Times New Roman"/>
                <a:sym typeface="Times New Roman"/>
              </a:rPr>
              <a:t>.</a:t>
            </a:r>
            <a:endParaRPr sz="1500" dirty="0">
              <a:solidFill>
                <a:srgbClr val="000000"/>
              </a:solidFill>
              <a:latin typeface="Times New Roman"/>
              <a:ea typeface="Times New Roman"/>
              <a:cs typeface="Times New Roman"/>
              <a:sym typeface="Times New Roman"/>
            </a:endParaRPr>
          </a:p>
          <a:p>
            <a:pPr marL="0" lvl="0" indent="0" algn="just" rtl="0">
              <a:lnSpc>
                <a:spcPct val="105000"/>
              </a:lnSpc>
              <a:spcBef>
                <a:spcPts val="0"/>
              </a:spcBef>
              <a:spcAft>
                <a:spcPts val="0"/>
              </a:spcAft>
              <a:buSzPts val="275"/>
              <a:buNone/>
            </a:pPr>
            <a:endParaRPr sz="1500" dirty="0">
              <a:solidFill>
                <a:srgbClr val="000000"/>
              </a:solidFill>
              <a:latin typeface="Times New Roman"/>
              <a:ea typeface="Times New Roman"/>
              <a:cs typeface="Times New Roman"/>
              <a:sym typeface="Times New Roman"/>
            </a:endParaRPr>
          </a:p>
          <a:p>
            <a:pPr marL="0" lvl="0" indent="0" algn="just" rtl="0">
              <a:lnSpc>
                <a:spcPct val="105000"/>
              </a:lnSpc>
              <a:spcBef>
                <a:spcPts val="1200"/>
              </a:spcBef>
              <a:spcAft>
                <a:spcPts val="0"/>
              </a:spcAft>
              <a:buSzPts val="275"/>
              <a:buNone/>
            </a:pPr>
            <a:endParaRPr sz="1500" dirty="0">
              <a:solidFill>
                <a:srgbClr val="000000"/>
              </a:solidFill>
              <a:latin typeface="Times New Roman"/>
              <a:ea typeface="Times New Roman"/>
              <a:cs typeface="Times New Roman"/>
              <a:sym typeface="Times New Roman"/>
            </a:endParaRPr>
          </a:p>
          <a:p>
            <a:pPr marL="0" lvl="0" indent="0" algn="just" rtl="0">
              <a:lnSpc>
                <a:spcPct val="105000"/>
              </a:lnSpc>
              <a:spcBef>
                <a:spcPts val="1200"/>
              </a:spcBef>
              <a:spcAft>
                <a:spcPts val="1200"/>
              </a:spcAft>
              <a:buSzPts val="275"/>
              <a:buNone/>
            </a:pPr>
            <a:endParaRPr sz="15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Clr>
                <a:schemeClr val="dk2"/>
              </a:buClr>
              <a:buSzPts val="990"/>
              <a:buFont typeface="Arial"/>
              <a:buNone/>
            </a:pPr>
            <a:r>
              <a:rPr lang="es" sz="2250">
                <a:solidFill>
                  <a:schemeClr val="accent1"/>
                </a:solidFill>
                <a:latin typeface="Times New Roman"/>
                <a:ea typeface="Times New Roman"/>
                <a:cs typeface="Times New Roman"/>
                <a:sym typeface="Times New Roman"/>
              </a:rPr>
              <a:t>Procedimiento</a:t>
            </a:r>
            <a:endParaRPr sz="2250">
              <a:solidFill>
                <a:schemeClr val="accent1"/>
              </a:solidFill>
              <a:latin typeface="Times New Roman"/>
              <a:ea typeface="Times New Roman"/>
              <a:cs typeface="Times New Roman"/>
              <a:sym typeface="Times New Roman"/>
            </a:endParaRPr>
          </a:p>
        </p:txBody>
      </p:sp>
      <p:sp>
        <p:nvSpPr>
          <p:cNvPr id="110" name="Google Shape;110;p21"/>
          <p:cNvSpPr txBox="1">
            <a:spLocks noGrp="1"/>
          </p:cNvSpPr>
          <p:nvPr>
            <p:ph type="body" idx="1"/>
          </p:nvPr>
        </p:nvSpPr>
        <p:spPr>
          <a:xfrm>
            <a:off x="311700" y="1152475"/>
            <a:ext cx="66840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dirty="0">
                <a:solidFill>
                  <a:schemeClr val="accent1"/>
                </a:solidFill>
                <a:latin typeface="Times New Roman"/>
                <a:ea typeface="Times New Roman"/>
                <a:cs typeface="Times New Roman"/>
                <a:sym typeface="Times New Roman"/>
              </a:rPr>
              <a:t>El procedimiento que se llevó a cabo en la elaboración computacional de este proyecto fue el siguiente:</a:t>
            </a:r>
            <a:endParaRPr dirty="0">
              <a:solidFill>
                <a:schemeClr val="accent1"/>
              </a:solidFill>
              <a:latin typeface="Times New Roman"/>
              <a:ea typeface="Times New Roman"/>
              <a:cs typeface="Times New Roman"/>
              <a:sym typeface="Times New Roman"/>
            </a:endParaRPr>
          </a:p>
          <a:p>
            <a:pPr marL="457200" lvl="0" indent="-317500" algn="l" rtl="0">
              <a:spcBef>
                <a:spcPts val="1200"/>
              </a:spcBef>
              <a:spcAft>
                <a:spcPts val="0"/>
              </a:spcAft>
              <a:buClr>
                <a:schemeClr val="accent1"/>
              </a:buClr>
              <a:buSzPts val="1400"/>
              <a:buAutoNum type="arabicPeriod"/>
            </a:pPr>
            <a:r>
              <a:rPr lang="es" b="1" dirty="0">
                <a:solidFill>
                  <a:schemeClr val="accent1"/>
                </a:solidFill>
                <a:latin typeface="Times New Roman"/>
                <a:ea typeface="Times New Roman"/>
                <a:cs typeface="Times New Roman"/>
                <a:sym typeface="Times New Roman"/>
              </a:rPr>
              <a:t>Recrear las redes:</a:t>
            </a:r>
            <a:r>
              <a:rPr lang="es" dirty="0">
                <a:solidFill>
                  <a:schemeClr val="accent1"/>
                </a:solidFill>
                <a:latin typeface="Times New Roman"/>
                <a:ea typeface="Times New Roman"/>
                <a:cs typeface="Times New Roman"/>
                <a:sym typeface="Times New Roman"/>
              </a:rPr>
              <a:t> M-S y M-I.</a:t>
            </a:r>
            <a:endParaRPr dirty="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AutoNum type="arabicPeriod"/>
            </a:pPr>
            <a:r>
              <a:rPr lang="es" b="1" dirty="0">
                <a:solidFill>
                  <a:schemeClr val="accent1"/>
                </a:solidFill>
                <a:latin typeface="Times New Roman"/>
                <a:ea typeface="Times New Roman"/>
                <a:cs typeface="Times New Roman"/>
                <a:sym typeface="Times New Roman"/>
              </a:rPr>
              <a:t>Producir los datos:</a:t>
            </a:r>
            <a:r>
              <a:rPr lang="es" dirty="0">
                <a:solidFill>
                  <a:schemeClr val="accent1"/>
                </a:solidFill>
                <a:latin typeface="Times New Roman"/>
                <a:ea typeface="Times New Roman"/>
                <a:cs typeface="Times New Roman"/>
                <a:sym typeface="Times New Roman"/>
              </a:rPr>
              <a:t> Estados aleatorios de Haar.</a:t>
            </a:r>
            <a:endParaRPr dirty="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AutoNum type="arabicPeriod"/>
            </a:pPr>
            <a:r>
              <a:rPr lang="es" b="1" dirty="0">
                <a:solidFill>
                  <a:schemeClr val="accent1"/>
                </a:solidFill>
                <a:latin typeface="Times New Roman"/>
                <a:ea typeface="Times New Roman"/>
                <a:cs typeface="Times New Roman"/>
                <a:sym typeface="Times New Roman"/>
              </a:rPr>
              <a:t>Entrenar las redes:</a:t>
            </a:r>
            <a:r>
              <a:rPr lang="es" dirty="0">
                <a:solidFill>
                  <a:schemeClr val="accent1"/>
                </a:solidFill>
                <a:latin typeface="Times New Roman"/>
                <a:ea typeface="Times New Roman"/>
                <a:cs typeface="Times New Roman"/>
                <a:sym typeface="Times New Roman"/>
              </a:rPr>
              <a:t> 18 redes M-S y 1 red M-I.</a:t>
            </a:r>
            <a:endParaRPr dirty="0">
              <a:solidFill>
                <a:schemeClr val="accent1"/>
              </a:solidFill>
              <a:latin typeface="Times New Roman"/>
              <a:ea typeface="Times New Roman"/>
              <a:cs typeface="Times New Roman"/>
              <a:sym typeface="Times New Roman"/>
            </a:endParaRPr>
          </a:p>
          <a:p>
            <a:pPr marL="457200" lvl="0" indent="-317500" algn="l" rtl="0">
              <a:spcBef>
                <a:spcPts val="0"/>
              </a:spcBef>
              <a:spcAft>
                <a:spcPts val="0"/>
              </a:spcAft>
              <a:buClr>
                <a:schemeClr val="accent1"/>
              </a:buClr>
              <a:buSzPts val="1400"/>
              <a:buAutoNum type="arabicPeriod"/>
            </a:pPr>
            <a:r>
              <a:rPr lang="es" b="1">
                <a:solidFill>
                  <a:schemeClr val="accent1"/>
                </a:solidFill>
                <a:latin typeface="Times New Roman"/>
                <a:ea typeface="Times New Roman"/>
                <a:cs typeface="Times New Roman"/>
                <a:sym typeface="Times New Roman"/>
              </a:rPr>
              <a:t>Reproducir las gráficas:</a:t>
            </a:r>
            <a:r>
              <a:rPr lang="es">
                <a:solidFill>
                  <a:schemeClr val="accent1"/>
                </a:solidFill>
                <a:latin typeface="Times New Roman"/>
                <a:ea typeface="Times New Roman"/>
                <a:cs typeface="Times New Roman"/>
                <a:sym typeface="Times New Roman"/>
              </a:rPr>
              <a:t> Verificar el comportamiento MAE y Werner.</a:t>
            </a:r>
            <a:endParaRPr dirty="0">
              <a:solidFill>
                <a:schemeClr val="accent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2097</Words>
  <Application>Microsoft Office PowerPoint</Application>
  <PresentationFormat>On-screen Show (16:9)</PresentationFormat>
  <Paragraphs>166</Paragraphs>
  <Slides>33</Slides>
  <Notes>33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Raleway</vt:lpstr>
      <vt:lpstr>Lato</vt:lpstr>
      <vt:lpstr>Times New Roman</vt:lpstr>
      <vt:lpstr>Source Sans Pro</vt:lpstr>
      <vt:lpstr>Georgia</vt:lpstr>
      <vt:lpstr>Arial</vt:lpstr>
      <vt:lpstr>Plum</vt:lpstr>
      <vt:lpstr>PowerPoint Presentation</vt:lpstr>
      <vt:lpstr>PowerPoint Presentation</vt:lpstr>
      <vt:lpstr>Presentación final</vt:lpstr>
      <vt:lpstr>Objetivos.</vt:lpstr>
      <vt:lpstr>Pertinencia: las redes neuronales</vt:lpstr>
      <vt:lpstr>El objetivo</vt:lpstr>
      <vt:lpstr>Resumen.</vt:lpstr>
      <vt:lpstr>PowerPoint Presentation</vt:lpstr>
      <vt:lpstr>Procedimiento</vt:lpstr>
      <vt:lpstr>¿Qué datos se necesitan?</vt:lpstr>
      <vt:lpstr>Estados aleatorios de Haar</vt:lpstr>
      <vt:lpstr>Estados aleatorios de Haar: Haar measure</vt:lpstr>
      <vt:lpstr>PowerPoint Presentation</vt:lpstr>
      <vt:lpstr>Nuestras redes</vt:lpstr>
      <vt:lpstr>PowerPoint Presentation</vt:lpstr>
      <vt:lpstr>PowerPoint Presentation</vt:lpstr>
      <vt:lpstr>PowerPoint Presentation</vt:lpstr>
      <vt:lpstr>Nuestra simplificación de las redes</vt:lpstr>
      <vt:lpstr>La distribución de los datos</vt:lpstr>
      <vt:lpstr>¿Con cuántos estados se entrenaron las redes?</vt:lpstr>
      <vt:lpstr>Resultados.</vt:lpstr>
      <vt:lpstr>    Tiempo   Measurement Specific   Measurement Independent</vt:lpstr>
      <vt:lpstr>MAE</vt:lpstr>
      <vt:lpstr>Estados de Werner</vt:lpstr>
      <vt:lpstr>Tiempo</vt:lpstr>
      <vt:lpstr>Cumplimiento del objetivo.</vt:lpstr>
      <vt:lpstr>PowerPoint Presentation</vt:lpstr>
      <vt:lpstr>PowerPoint Presentation</vt:lpstr>
      <vt:lpstr>Conclusiones.</vt:lpstr>
      <vt:lpstr>Mejor que MaxLik</vt:lpstr>
      <vt:lpstr>El mejor modelo</vt:lpstr>
      <vt:lpstr>DNN como herramienta</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David Vanegas Sánchez</cp:lastModifiedBy>
  <cp:revision>4</cp:revision>
  <dcterms:modified xsi:type="dcterms:W3CDTF">2024-08-26T19:29:12Z</dcterms:modified>
</cp:coreProperties>
</file>